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4" r:id="rId5"/>
    <p:sldId id="275" r:id="rId6"/>
    <p:sldId id="276" r:id="rId7"/>
    <p:sldId id="278" r:id="rId8"/>
    <p:sldId id="277" r:id="rId9"/>
    <p:sldId id="268" r:id="rId10"/>
    <p:sldId id="273" r:id="rId11"/>
    <p:sldId id="270" r:id="rId12"/>
    <p:sldId id="262" r:id="rId13"/>
    <p:sldId id="263" r:id="rId14"/>
    <p:sldId id="280" r:id="rId15"/>
    <p:sldId id="265" r:id="rId16"/>
    <p:sldId id="281" r:id="rId17"/>
    <p:sldId id="272" r:id="rId18"/>
    <p:sldId id="271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Projects\Teaching\CSEP546-2019\Figures\Binomi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Binomi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Projects\Teaching\CSEP546-2019\Figures\Binomi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P(correct) = 50%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xVal>
            <c:numRef>
              <c:f>Binomial!$D$8:$D$28</c:f>
              <c:numCache>
                <c:formatCode>General</c:formatCode>
                <c:ptCount val="21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</c:numCache>
            </c:numRef>
          </c:xVal>
          <c:yVal>
            <c:numRef>
              <c:f>Binomial!$E$8:$E$28</c:f>
              <c:numCache>
                <c:formatCode>General</c:formatCode>
                <c:ptCount val="21"/>
                <c:pt idx="0">
                  <c:v>7.8886090522101158E-29</c:v>
                </c:pt>
                <c:pt idx="1">
                  <c:v>5.9391381179045101E-23</c:v>
                </c:pt>
                <c:pt idx="2">
                  <c:v>1.3655426387462979E-17</c:v>
                </c:pt>
                <c:pt idx="3">
                  <c:v>1.9984881583645948E-13</c:v>
                </c:pt>
                <c:pt idx="4">
                  <c:v>4.2281632676015464E-10</c:v>
                </c:pt>
                <c:pt idx="5">
                  <c:v>1.9131397064512392E-7</c:v>
                </c:pt>
                <c:pt idx="6">
                  <c:v>2.3170690580135296E-5</c:v>
                </c:pt>
                <c:pt idx="7">
                  <c:v>8.6385566574165252E-4</c:v>
                </c:pt>
                <c:pt idx="8">
                  <c:v>1.0843866711637992E-2</c:v>
                </c:pt>
                <c:pt idx="9">
                  <c:v>4.8474296626430782E-2</c:v>
                </c:pt>
                <c:pt idx="10">
                  <c:v>7.9589237387178782E-2</c:v>
                </c:pt>
                <c:pt idx="11">
                  <c:v>4.8474296626430782E-2</c:v>
                </c:pt>
                <c:pt idx="12">
                  <c:v>1.0843866711637992E-2</c:v>
                </c:pt>
                <c:pt idx="13">
                  <c:v>8.6385566574165252E-4</c:v>
                </c:pt>
                <c:pt idx="14">
                  <c:v>2.3170690580135296E-5</c:v>
                </c:pt>
                <c:pt idx="15">
                  <c:v>1.9131397064512423E-7</c:v>
                </c:pt>
                <c:pt idx="16">
                  <c:v>4.2281632676015614E-10</c:v>
                </c:pt>
                <c:pt idx="17">
                  <c:v>1.9984881583645948E-13</c:v>
                </c:pt>
                <c:pt idx="18">
                  <c:v>1.3655426387462979E-17</c:v>
                </c:pt>
                <c:pt idx="19">
                  <c:v>5.9391381179045101E-23</c:v>
                </c:pt>
                <c:pt idx="20">
                  <c:v>7.8886090522101049E-31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FFB-4F60-AA5B-58CACA315A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9213136"/>
        <c:axId val="400319384"/>
      </c:scatterChart>
      <c:valAx>
        <c:axId val="3992131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Observed Correct Out</a:t>
                </a:r>
                <a:r>
                  <a:rPr lang="en-US" baseline="0"/>
                  <a:t> of 100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319384"/>
        <c:crosses val="autoZero"/>
        <c:crossBetween val="midCat"/>
      </c:valAx>
      <c:valAx>
        <c:axId val="4003193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Probability of Observation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213136"/>
        <c:crosses val="autoZero"/>
        <c:crossBetween val="midCat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P(correct) = 90%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Binomial!$D$31:$D$51</c:f>
              <c:numCache>
                <c:formatCode>General</c:formatCode>
                <c:ptCount val="21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</c:numCache>
            </c:numRef>
          </c:xVal>
          <c:yVal>
            <c:numRef>
              <c:f>Binomial!$E$31:$E$51</c:f>
              <c:numCache>
                <c:formatCode>General</c:formatCode>
                <c:ptCount val="21"/>
                <c:pt idx="0">
                  <c:v>8.999999999999935E-98</c:v>
                </c:pt>
                <c:pt idx="1">
                  <c:v>4.445652768479891E-88</c:v>
                </c:pt>
                <c:pt idx="2">
                  <c:v>6.0357316989198989E-78</c:v>
                </c:pt>
                <c:pt idx="3">
                  <c:v>5.2160144669377636E-69</c:v>
                </c:pt>
                <c:pt idx="4">
                  <c:v>6.5163065089871393E-61</c:v>
                </c:pt>
                <c:pt idx="5">
                  <c:v>1.7410409570872506E-53</c:v>
                </c:pt>
                <c:pt idx="6">
                  <c:v>1.245127506291343E-46</c:v>
                </c:pt>
                <c:pt idx="7">
                  <c:v>2.741123372839687E-40</c:v>
                </c:pt>
                <c:pt idx="8">
                  <c:v>2.0318147779465999E-34</c:v>
                </c:pt>
                <c:pt idx="9">
                  <c:v>5.363200180716623E-29</c:v>
                </c:pt>
                <c:pt idx="10">
                  <c:v>5.1997131015211414E-24</c:v>
                </c:pt>
                <c:pt idx="11">
                  <c:v>1.8700322729563154E-19</c:v>
                </c:pt>
                <c:pt idx="12">
                  <c:v>2.4702124345042935E-15</c:v>
                </c:pt>
                <c:pt idx="13">
                  <c:v>1.1619939474994299E-11</c:v>
                </c:pt>
                <c:pt idx="14">
                  <c:v>1.8404083917652705E-8</c:v>
                </c:pt>
                <c:pt idx="15">
                  <c:v>8.972933719565243E-6</c:v>
                </c:pt>
                <c:pt idx="16">
                  <c:v>1.1709869914049633E-3</c:v>
                </c:pt>
                <c:pt idx="17">
                  <c:v>3.2682438153797407E-2</c:v>
                </c:pt>
                <c:pt idx="18">
                  <c:v>0.13186534682448822</c:v>
                </c:pt>
                <c:pt idx="19">
                  <c:v>3.3865803823557056E-2</c:v>
                </c:pt>
                <c:pt idx="20">
                  <c:v>2.6561398887587523E-5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884-42B9-98B5-E451777EF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7368400"/>
        <c:axId val="537369712"/>
      </c:scatterChart>
      <c:valAx>
        <c:axId val="53736840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Observed Correct Out</a:t>
                </a:r>
                <a:r>
                  <a:rPr lang="en-US" baseline="0"/>
                  <a:t> of 100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369712"/>
        <c:crosses val="autoZero"/>
        <c:crossBetween val="midCat"/>
      </c:valAx>
      <c:valAx>
        <c:axId val="5373697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Probability of Observation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3684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1"/>
          <c:tx>
            <c:v>Accuracy Estimate</c:v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Variance!$C$9:$C$109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xVal>
          <c:yVal>
            <c:numRef>
              <c:f>Variance!$D$9:$D$109</c:f>
              <c:numCache>
                <c:formatCode>General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64A-4769-848A-E3F646C5B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9213136"/>
        <c:axId val="400319384"/>
      </c:scatterChart>
      <c:scatterChart>
        <c:scatterStyle val="smoothMarker"/>
        <c:varyColors val="0"/>
        <c:ser>
          <c:idx val="3"/>
          <c:order val="0"/>
          <c:tx>
            <c:v>Stdev of Estimate</c:v>
          </c:tx>
          <c:spPr>
            <a:ln>
              <a:solidFill>
                <a:schemeClr val="bg1">
                  <a:lumMod val="50000"/>
                </a:schemeClr>
              </a:solidFill>
              <a:prstDash val="sysDot"/>
            </a:ln>
          </c:spPr>
          <c:marker>
            <c:symbol val="none"/>
          </c:marker>
          <c:xVal>
            <c:numRef>
              <c:f>Variance!$C$9:$C$109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xVal>
          <c:yVal>
            <c:numRef>
              <c:f>Variance!$E$9:$E$109</c:f>
              <c:numCache>
                <c:formatCode>General</c:formatCode>
                <c:ptCount val="101"/>
                <c:pt idx="0">
                  <c:v>0</c:v>
                </c:pt>
                <c:pt idx="1">
                  <c:v>9.9498743710661995E-3</c:v>
                </c:pt>
                <c:pt idx="2">
                  <c:v>1.4E-2</c:v>
                </c:pt>
                <c:pt idx="3">
                  <c:v>1.7058722109231979E-2</c:v>
                </c:pt>
                <c:pt idx="4">
                  <c:v>1.9595917942265423E-2</c:v>
                </c:pt>
                <c:pt idx="5">
                  <c:v>2.1794494717703367E-2</c:v>
                </c:pt>
                <c:pt idx="6">
                  <c:v>2.3748684174075833E-2</c:v>
                </c:pt>
                <c:pt idx="7">
                  <c:v>2.551470164434615E-2</c:v>
                </c:pt>
                <c:pt idx="8">
                  <c:v>2.7129319932501072E-2</c:v>
                </c:pt>
                <c:pt idx="9">
                  <c:v>2.861817604250837E-2</c:v>
                </c:pt>
                <c:pt idx="10">
                  <c:v>3.0000000000000002E-2</c:v>
                </c:pt>
                <c:pt idx="11">
                  <c:v>3.1288975694324032E-2</c:v>
                </c:pt>
                <c:pt idx="12">
                  <c:v>3.2496153618543841E-2</c:v>
                </c:pt>
                <c:pt idx="13">
                  <c:v>3.3630343441600472E-2</c:v>
                </c:pt>
                <c:pt idx="14">
                  <c:v>3.4698703145794943E-2</c:v>
                </c:pt>
                <c:pt idx="15">
                  <c:v>3.5707142142714254E-2</c:v>
                </c:pt>
                <c:pt idx="16">
                  <c:v>3.6660605559646717E-2</c:v>
                </c:pt>
                <c:pt idx="17">
                  <c:v>3.7563279941985897E-2</c:v>
                </c:pt>
                <c:pt idx="18">
                  <c:v>3.8418745424597091E-2</c:v>
                </c:pt>
                <c:pt idx="19">
                  <c:v>3.9230090491866064E-2</c:v>
                </c:pt>
                <c:pt idx="20">
                  <c:v>0.04</c:v>
                </c:pt>
                <c:pt idx="21">
                  <c:v>4.0730823708832603E-2</c:v>
                </c:pt>
                <c:pt idx="22">
                  <c:v>4.1424630354415959E-2</c:v>
                </c:pt>
                <c:pt idx="23">
                  <c:v>4.2083250825001625E-2</c:v>
                </c:pt>
                <c:pt idx="24">
                  <c:v>4.2708313008125248E-2</c:v>
                </c:pt>
                <c:pt idx="25">
                  <c:v>4.3301270189221933E-2</c:v>
                </c:pt>
                <c:pt idx="26">
                  <c:v>4.3863424398922622E-2</c:v>
                </c:pt>
                <c:pt idx="27">
                  <c:v>4.4395945760846225E-2</c:v>
                </c:pt>
                <c:pt idx="28">
                  <c:v>4.48998886412873E-2</c:v>
                </c:pt>
                <c:pt idx="29">
                  <c:v>4.5376205218153706E-2</c:v>
                </c:pt>
                <c:pt idx="30">
                  <c:v>4.5825756949558399E-2</c:v>
                </c:pt>
                <c:pt idx="31">
                  <c:v>4.6249324319388711E-2</c:v>
                </c:pt>
                <c:pt idx="32">
                  <c:v>4.6647615158762402E-2</c:v>
                </c:pt>
                <c:pt idx="33">
                  <c:v>4.7021271782034989E-2</c:v>
                </c:pt>
                <c:pt idx="34">
                  <c:v>4.7370877129308042E-2</c:v>
                </c:pt>
                <c:pt idx="35">
                  <c:v>4.7696960070847276E-2</c:v>
                </c:pt>
                <c:pt idx="36">
                  <c:v>4.8000000000000001E-2</c:v>
                </c:pt>
                <c:pt idx="37">
                  <c:v>4.8280430818293245E-2</c:v>
                </c:pt>
                <c:pt idx="38">
                  <c:v>4.8538644398046386E-2</c:v>
                </c:pt>
                <c:pt idx="39">
                  <c:v>4.8774993593028795E-2</c:v>
                </c:pt>
                <c:pt idx="40">
                  <c:v>4.8989794855663557E-2</c:v>
                </c:pt>
                <c:pt idx="41">
                  <c:v>4.9183330509431751E-2</c:v>
                </c:pt>
                <c:pt idx="42">
                  <c:v>4.9355850717012269E-2</c:v>
                </c:pt>
                <c:pt idx="43">
                  <c:v>4.9507575177946253E-2</c:v>
                </c:pt>
                <c:pt idx="44">
                  <c:v>4.963869458396343E-2</c:v>
                </c:pt>
                <c:pt idx="45">
                  <c:v>4.9749371855331001E-2</c:v>
                </c:pt>
                <c:pt idx="46">
                  <c:v>4.9839743177508451E-2</c:v>
                </c:pt>
                <c:pt idx="47">
                  <c:v>4.9909918853871117E-2</c:v>
                </c:pt>
                <c:pt idx="48">
                  <c:v>4.9959983987187186E-2</c:v>
                </c:pt>
                <c:pt idx="49">
                  <c:v>4.9989998999799952E-2</c:v>
                </c:pt>
                <c:pt idx="50">
                  <c:v>0.05</c:v>
                </c:pt>
                <c:pt idx="51">
                  <c:v>4.9989998999799952E-2</c:v>
                </c:pt>
                <c:pt idx="52">
                  <c:v>4.9959983987187186E-2</c:v>
                </c:pt>
                <c:pt idx="53">
                  <c:v>4.9909918853871117E-2</c:v>
                </c:pt>
                <c:pt idx="54">
                  <c:v>4.9839743177508451E-2</c:v>
                </c:pt>
                <c:pt idx="55">
                  <c:v>4.9749371855330994E-2</c:v>
                </c:pt>
                <c:pt idx="56">
                  <c:v>4.9638694583963423E-2</c:v>
                </c:pt>
                <c:pt idx="57">
                  <c:v>4.9507575177946253E-2</c:v>
                </c:pt>
                <c:pt idx="58">
                  <c:v>4.9355850717012269E-2</c:v>
                </c:pt>
                <c:pt idx="59">
                  <c:v>4.9183330509431751E-2</c:v>
                </c:pt>
                <c:pt idx="60">
                  <c:v>4.8989794855663557E-2</c:v>
                </c:pt>
                <c:pt idx="61">
                  <c:v>4.8774993593028795E-2</c:v>
                </c:pt>
                <c:pt idx="62">
                  <c:v>4.8538644398046386E-2</c:v>
                </c:pt>
                <c:pt idx="63">
                  <c:v>4.8280430818293245E-2</c:v>
                </c:pt>
                <c:pt idx="64">
                  <c:v>4.8000000000000001E-2</c:v>
                </c:pt>
                <c:pt idx="65">
                  <c:v>4.7696960070847276E-2</c:v>
                </c:pt>
                <c:pt idx="66">
                  <c:v>4.7370877129308042E-2</c:v>
                </c:pt>
                <c:pt idx="67">
                  <c:v>4.7021271782034989E-2</c:v>
                </c:pt>
                <c:pt idx="68">
                  <c:v>4.6647615158762402E-2</c:v>
                </c:pt>
                <c:pt idx="69">
                  <c:v>4.6249324319388711E-2</c:v>
                </c:pt>
                <c:pt idx="70">
                  <c:v>4.5825756949558406E-2</c:v>
                </c:pt>
                <c:pt idx="71">
                  <c:v>4.5376205218153713E-2</c:v>
                </c:pt>
                <c:pt idx="72">
                  <c:v>4.48998886412873E-2</c:v>
                </c:pt>
                <c:pt idx="73">
                  <c:v>4.4395945760846225E-2</c:v>
                </c:pt>
                <c:pt idx="74">
                  <c:v>4.3863424398922622E-2</c:v>
                </c:pt>
                <c:pt idx="75">
                  <c:v>4.3301270189221933E-2</c:v>
                </c:pt>
                <c:pt idx="76">
                  <c:v>4.2708313008125248E-2</c:v>
                </c:pt>
                <c:pt idx="77">
                  <c:v>4.2083250825001625E-2</c:v>
                </c:pt>
                <c:pt idx="78">
                  <c:v>4.1424630354415952E-2</c:v>
                </c:pt>
                <c:pt idx="79">
                  <c:v>4.0730823708832603E-2</c:v>
                </c:pt>
                <c:pt idx="80">
                  <c:v>0.04</c:v>
                </c:pt>
                <c:pt idx="81">
                  <c:v>3.9230090491866057E-2</c:v>
                </c:pt>
                <c:pt idx="82">
                  <c:v>3.8418745424597098E-2</c:v>
                </c:pt>
                <c:pt idx="83">
                  <c:v>3.7563279941985904E-2</c:v>
                </c:pt>
                <c:pt idx="84">
                  <c:v>3.6660605559646724E-2</c:v>
                </c:pt>
                <c:pt idx="85">
                  <c:v>3.5707142142714254E-2</c:v>
                </c:pt>
                <c:pt idx="86">
                  <c:v>3.4698703145794943E-2</c:v>
                </c:pt>
                <c:pt idx="87">
                  <c:v>3.3630343441600472E-2</c:v>
                </c:pt>
                <c:pt idx="88">
                  <c:v>3.2496153618543841E-2</c:v>
                </c:pt>
                <c:pt idx="89">
                  <c:v>3.1288975694324025E-2</c:v>
                </c:pt>
                <c:pt idx="90">
                  <c:v>0.03</c:v>
                </c:pt>
                <c:pt idx="91">
                  <c:v>2.8618176042508364E-2</c:v>
                </c:pt>
                <c:pt idx="92">
                  <c:v>2.7129319932501065E-2</c:v>
                </c:pt>
                <c:pt idx="93">
                  <c:v>2.551470164434614E-2</c:v>
                </c:pt>
                <c:pt idx="94">
                  <c:v>2.3748684174075843E-2</c:v>
                </c:pt>
                <c:pt idx="95">
                  <c:v>2.1794494717703377E-2</c:v>
                </c:pt>
                <c:pt idx="96">
                  <c:v>1.9595917942265433E-2</c:v>
                </c:pt>
                <c:pt idx="97">
                  <c:v>1.7058722109231986E-2</c:v>
                </c:pt>
                <c:pt idx="98">
                  <c:v>1.4000000000000005E-2</c:v>
                </c:pt>
                <c:pt idx="99">
                  <c:v>9.9498743710662047E-3</c:v>
                </c:pt>
                <c:pt idx="1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64A-4769-848A-E3F646C5B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4290192"/>
        <c:axId val="574287896"/>
      </c:scatterChart>
      <c:valAx>
        <c:axId val="3992131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Observed Correct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319384"/>
        <c:crosses val="autoZero"/>
        <c:crossBetween val="midCat"/>
      </c:valAx>
      <c:valAx>
        <c:axId val="400319384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Accuracy</a:t>
                </a:r>
                <a:r>
                  <a:rPr lang="en-US" baseline="0">
                    <a:solidFill>
                      <a:schemeClr val="tx1"/>
                    </a:solidFill>
                  </a:rPr>
                  <a:t> Estimate</a:t>
                </a:r>
                <a:endParaRPr lang="en-US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213136"/>
        <c:crosses val="autoZero"/>
        <c:crossBetween val="midCat"/>
      </c:valAx>
      <c:valAx>
        <c:axId val="57428789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Stdev of Estimate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74290192"/>
        <c:crosses val="max"/>
        <c:crossBetween val="midCat"/>
      </c:valAx>
      <c:valAx>
        <c:axId val="574290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4287896"/>
        <c:crosses val="autoZero"/>
        <c:crossBetween val="midCat"/>
      </c:valAx>
    </c:plotArea>
    <c:legend>
      <c:legendPos val="t"/>
      <c:overlay val="0"/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D650C-8135-46B6-BD62-DA3BEBD13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15E03-51FD-43F4-BBDE-65C65E320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D8B9D-74AA-415F-9AD9-3CD816D6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0E2F0-D07E-45ED-A278-88ABD485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BFAB4-BC3C-4C77-8D72-F46467EA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0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A51D-9956-4765-842A-4E4507E9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E5087-27B0-46A8-AED2-DE2B60157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64C1-2E51-4864-AC48-62BA3E8A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9AF19-FDD5-4723-A143-5FA8B143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DAC32-2354-4025-B6A5-AB12863A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5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7B90C-5CAE-4291-B791-11F0C85BFA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9F285-48ED-47CE-AB9B-D6446F835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58B12-97C8-47B5-B8F5-B5D8CCF8D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76405-4D1E-48C2-B5AE-6871247B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1DF23-EB90-40D5-9E3B-65FEE9DC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D477D-54D7-4CBA-86C6-DA3607E0D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585FB-B1A0-4571-9BFF-25D63FDDD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74F86-820D-4C93-9D3E-C33168AA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CB03-F94F-46B6-8E31-34AB46A5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193FF-B1F0-4290-A1FD-3C095B4C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0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DAB0C-E3BC-485A-8953-A1E266A9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BE9B8-35D4-4537-8F86-500A43D10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7477-B7C5-4E9C-BED7-C1BE02DA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B4E77-D18D-4A6D-B12F-91E578FE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C86FD-7BA4-43EB-85CE-6E04167A3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CA88-4D18-4660-AEBF-AADE219A8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3173D-B7A4-4DA0-8131-58BC06A2D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C0000-8EA1-4CAE-83AF-04C43DEB8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836B8-934E-4ED1-9AB2-F72AF8CD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F6179-95E2-410B-8BF7-933C5077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C02F0-3DC2-4D70-A42B-714CBFFA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7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CF4CF-DDB1-47CB-A781-F291E147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BCD8D-ED2E-402B-A98C-BB5A253E5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AABF-EB63-4D53-ACA5-15DCB6738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825A9-0B77-4984-9EA7-5B39BBCB25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19356D-9B47-4C1C-825D-C52AFB630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FC4F84-8C3D-421C-A79A-C6E65F32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5BCDAB-DCF3-4FE2-9CA8-86BA4DF17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571B9C-B434-4F0A-9BA8-834A941D8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F524-8C76-41AF-9A4A-FBB36C17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9CEF5-A27D-4149-915B-433B9245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90CA8F-D764-4FFC-B46A-2CABB284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A052C-C5CC-456C-B7C1-A1670497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4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08F65E-A090-4FEA-A547-C11331EC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3180D-5797-4738-84A4-9DFE076F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72142-21FC-4081-8532-923FD41D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7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01A3C-60A7-494D-908B-A50447DEE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BFE2B-55B4-4CC1-83C6-53A3412C8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6FE56-F701-4A64-A84E-9D6A024A9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133E8-EFC0-43D4-94A6-0F1D4139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6369D-1BC2-41B7-B36C-D051F8F5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0847B-FB69-443C-860B-4F0DC336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B2905-5317-45CE-B360-AB027619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4C6373-1625-4403-BC12-1754A67D8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D2EE5-49C0-4303-8A31-3280FE5F9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79C05-BC58-4A2D-A8C4-9F71AAD12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6BC21-3EA3-4EA8-8051-6BBCD571B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0706B-78B6-40D1-A4AC-F95E9629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3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7CA4D3-0E27-489E-892F-347A7D1A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05A49-F29B-4C38-8487-341937195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739D5-7DCB-4421-A672-9635E2F37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D6240-FB16-4DD1-8F8C-7A13EF3A55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E4DF8-2C84-4595-8F20-2C8B48A1E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50E4E-4E9E-4BB1-8F79-869A9D314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0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15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80.png"/><Relationship Id="rId4" Type="http://schemas.openxmlformats.org/officeDocument/2006/relationships/image" Target="../media/image140.png"/><Relationship Id="rId9" Type="http://schemas.openxmlformats.org/officeDocument/2006/relationships/image" Target="../media/image17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E827-C029-4675-8259-9DA502AE2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Bounds and Comparing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DDE55-43A0-4CC9-978C-99DC8665FA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62430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A3F0-232D-42C3-94F9-F5D0C37B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Error Bounds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67E44-1037-4230-AF3B-C8337AFC7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319954" cy="4575175"/>
          </a:xfrm>
        </p:spPr>
        <p:txBody>
          <a:bodyPr>
            <a:normAutofit/>
          </a:bodyPr>
          <a:lstStyle/>
          <a:p>
            <a:r>
              <a:rPr lang="en-US" dirty="0"/>
              <a:t>Can’t know model’s true accuracy when evaluating on a sample (which you always are)</a:t>
            </a:r>
          </a:p>
          <a:p>
            <a:endParaRPr lang="en-US" dirty="0"/>
          </a:p>
          <a:p>
            <a:r>
              <a:rPr lang="en-US" dirty="0"/>
              <a:t>Central Limit Theorem gives the relationship between true accuracy and accuracy observed on a sample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3A1F9C-F19E-4CD9-A121-8F9DF9DCE4A0}"/>
              </a:ext>
            </a:extLst>
          </p:cNvPr>
          <p:cNvSpPr txBox="1">
            <a:spLocks/>
          </p:cNvSpPr>
          <p:nvPr/>
        </p:nvSpPr>
        <p:spPr>
          <a:xfrm>
            <a:off x="6594231" y="1690688"/>
            <a:ext cx="4319954" cy="457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Can calculate the probability of a model with X percent true accuracy generating a sample accuracy of Y</a:t>
            </a:r>
          </a:p>
          <a:p>
            <a:endParaRPr lang="en-US" dirty="0"/>
          </a:p>
          <a:p>
            <a:r>
              <a:rPr lang="en-US" dirty="0"/>
              <a:t>Error bounds give high confidence intervals for the true accuracy for any observed sample accuracy</a:t>
            </a:r>
          </a:p>
        </p:txBody>
      </p:sp>
    </p:spTree>
    <p:extLst>
      <p:ext uri="{BB962C8B-B14F-4D97-AF65-F5344CB8AC3E}">
        <p14:creationId xmlns:p14="http://schemas.microsoft.com/office/powerpoint/2010/main" val="79497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61893-F6F2-47D1-A6F5-D8B7BDA9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Comparing Models</a:t>
            </a:r>
          </a:p>
        </p:txBody>
      </p:sp>
      <p:pic>
        <p:nvPicPr>
          <p:cNvPr id="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7637014E-2471-4AFE-A9D3-3A9581E7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45" y="2884452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B0EF63A2-CC53-4BF5-8F2C-5A198E2F4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327134" y="3143007"/>
            <a:ext cx="1022131" cy="14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30CE65-54A3-4A5A-ADD9-22CB44465A90}"/>
              </a:ext>
            </a:extLst>
          </p:cNvPr>
          <p:cNvSpPr txBox="1"/>
          <p:nvPr/>
        </p:nvSpPr>
        <p:spPr>
          <a:xfrm>
            <a:off x="327134" y="2864745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Dataset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781703-2BED-4DAF-8FD6-832A00FCFA39}"/>
              </a:ext>
            </a:extLst>
          </p:cNvPr>
          <p:cNvSpPr txBox="1"/>
          <p:nvPr/>
        </p:nvSpPr>
        <p:spPr>
          <a:xfrm>
            <a:off x="2827283" y="2564524"/>
            <a:ext cx="1966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 a New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AFF192-60B0-45D8-AF83-E19B08B4C900}"/>
              </a:ext>
            </a:extLst>
          </p:cNvPr>
          <p:cNvSpPr txBox="1"/>
          <p:nvPr/>
        </p:nvSpPr>
        <p:spPr>
          <a:xfrm>
            <a:off x="2668874" y="4421842"/>
            <a:ext cx="1727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 Models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E2810E-0DCC-4078-86C9-9F98EF5A30C0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 flipV="1">
            <a:off x="4242515" y="3428999"/>
            <a:ext cx="4100730" cy="58939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1F97A8A-4733-4BE9-AAFA-3AD96B9D2B5E}"/>
              </a:ext>
            </a:extLst>
          </p:cNvPr>
          <p:cNvSpPr txBox="1"/>
          <p:nvPr/>
        </p:nvSpPr>
        <p:spPr>
          <a:xfrm>
            <a:off x="5446634" y="3396425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Deploy??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5DDC9B8-A73F-4418-8196-6F489214817F}"/>
              </a:ext>
            </a:extLst>
          </p:cNvPr>
          <p:cNvCxnSpPr>
            <a:cxnSpLocks/>
          </p:cNvCxnSpPr>
          <p:nvPr/>
        </p:nvCxnSpPr>
        <p:spPr>
          <a:xfrm flipV="1">
            <a:off x="1574004" y="3016470"/>
            <a:ext cx="1253279" cy="64113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9C30515-1F2D-432B-A61C-EA33FCD34BEF}"/>
              </a:ext>
            </a:extLst>
          </p:cNvPr>
          <p:cNvCxnSpPr/>
          <p:nvPr/>
        </p:nvCxnSpPr>
        <p:spPr>
          <a:xfrm>
            <a:off x="1574004" y="3973545"/>
            <a:ext cx="1094870" cy="36722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BD165D8-C10C-4C36-A1C7-D2CF83D893A2}"/>
              </a:ext>
            </a:extLst>
          </p:cNvPr>
          <p:cNvSpPr txBox="1"/>
          <p:nvPr/>
        </p:nvSpPr>
        <p:spPr>
          <a:xfrm>
            <a:off x="1886292" y="2855548"/>
            <a:ext cx="67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Training</a:t>
            </a:r>
          </a:p>
          <a:p>
            <a:pPr algn="ctr"/>
            <a:r>
              <a:rPr lang="en-US" sz="1200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C16ECC-8235-40AF-8BC6-386AE121F134}"/>
              </a:ext>
            </a:extLst>
          </p:cNvPr>
          <p:cNvSpPr txBox="1"/>
          <p:nvPr/>
        </p:nvSpPr>
        <p:spPr>
          <a:xfrm>
            <a:off x="1810777" y="4204452"/>
            <a:ext cx="621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Testing</a:t>
            </a:r>
          </a:p>
          <a:p>
            <a:pPr algn="ctr"/>
            <a:r>
              <a:rPr lang="en-US" sz="1200" dirty="0"/>
              <a:t>Data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D70505F-5511-4351-8CEA-19346D76B162}"/>
              </a:ext>
            </a:extLst>
          </p:cNvPr>
          <p:cNvCxnSpPr/>
          <p:nvPr/>
        </p:nvCxnSpPr>
        <p:spPr>
          <a:xfrm>
            <a:off x="9238593" y="3317213"/>
            <a:ext cx="1379403" cy="1982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BD1FA9A-3378-4063-86BC-72A1A5D8E837}"/>
              </a:ext>
            </a:extLst>
          </p:cNvPr>
          <p:cNvSpPr txBox="1"/>
          <p:nvPr/>
        </p:nvSpPr>
        <p:spPr>
          <a:xfrm>
            <a:off x="9397064" y="3317213"/>
            <a:ext cx="1094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Customer</a:t>
            </a:r>
          </a:p>
          <a:p>
            <a:pPr algn="ctr"/>
            <a:r>
              <a:rPr lang="en-US" sz="1600" dirty="0"/>
              <a:t>Interaction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FF665A2-AF69-4FFA-A048-847C797E2819}"/>
              </a:ext>
            </a:extLst>
          </p:cNvPr>
          <p:cNvCxnSpPr>
            <a:cxnSpLocks/>
          </p:cNvCxnSpPr>
          <p:nvPr/>
        </p:nvCxnSpPr>
        <p:spPr>
          <a:xfrm>
            <a:off x="3741025" y="4872244"/>
            <a:ext cx="0" cy="99398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CB6E12-4BDE-4345-A2A3-6CA879AB9138}"/>
              </a:ext>
            </a:extLst>
          </p:cNvPr>
          <p:cNvCxnSpPr>
            <a:cxnSpLocks/>
          </p:cNvCxnSpPr>
          <p:nvPr/>
        </p:nvCxnSpPr>
        <p:spPr>
          <a:xfrm flipH="1">
            <a:off x="10316579" y="4204452"/>
            <a:ext cx="519589" cy="140476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9BDF4B3-2195-413F-AA81-A61046D83BD0}"/>
              </a:ext>
            </a:extLst>
          </p:cNvPr>
          <p:cNvSpPr txBox="1"/>
          <p:nvPr/>
        </p:nvSpPr>
        <p:spPr>
          <a:xfrm>
            <a:off x="9873818" y="4454378"/>
            <a:ext cx="74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Actual</a:t>
            </a:r>
          </a:p>
          <a:p>
            <a:pPr algn="ctr"/>
            <a:r>
              <a:rPr lang="en-US" sz="1200" dirty="0"/>
              <a:t>Accuracy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8CC81A-13AD-42FB-9E06-FF0D0E4080AD}"/>
              </a:ext>
            </a:extLst>
          </p:cNvPr>
          <p:cNvSpPr txBox="1"/>
          <p:nvPr/>
        </p:nvSpPr>
        <p:spPr>
          <a:xfrm>
            <a:off x="2896463" y="5147549"/>
            <a:ext cx="848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Estimated</a:t>
            </a:r>
          </a:p>
          <a:p>
            <a:pPr algn="ctr"/>
            <a:r>
              <a:rPr lang="en-US" sz="1200" dirty="0"/>
              <a:t>Accuracies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0702C2E-A9DB-463F-90DB-DE6CA7B448CA}"/>
              </a:ext>
            </a:extLst>
          </p:cNvPr>
          <p:cNvCxnSpPr>
            <a:cxnSpLocks/>
          </p:cNvCxnSpPr>
          <p:nvPr/>
        </p:nvCxnSpPr>
        <p:spPr>
          <a:xfrm flipV="1">
            <a:off x="6558455" y="1343818"/>
            <a:ext cx="0" cy="433176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DEB113F-FEBC-4980-9975-794CD1AB875D}"/>
              </a:ext>
            </a:extLst>
          </p:cNvPr>
          <p:cNvSpPr txBox="1"/>
          <p:nvPr/>
        </p:nvSpPr>
        <p:spPr>
          <a:xfrm>
            <a:off x="559029" y="1343818"/>
            <a:ext cx="218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458EA-7077-48E5-8110-D201475FA854}"/>
              </a:ext>
            </a:extLst>
          </p:cNvPr>
          <p:cNvSpPr txBox="1"/>
          <p:nvPr/>
        </p:nvSpPr>
        <p:spPr>
          <a:xfrm>
            <a:off x="6799208" y="1343818"/>
            <a:ext cx="264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Performance Environment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/>
              <p:nvPr/>
            </p:nvSpPr>
            <p:spPr>
              <a:xfrm>
                <a:off x="3017946" y="5850138"/>
                <a:ext cx="15471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𝑒𝑟𝑟𝑜𝑟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946" y="5850138"/>
                <a:ext cx="1547198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id="{84B6DFFD-A3C3-410F-934B-259B35D053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03729" y="2962563"/>
            <a:ext cx="646331" cy="64633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613EDA-E17F-49E8-93F7-0404D25611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02906" y="3396425"/>
            <a:ext cx="249546" cy="24954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95F9152-D3C3-427F-897F-4C6D380C22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915" y="2726826"/>
            <a:ext cx="950653" cy="1342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/>
              <p:nvPr/>
            </p:nvSpPr>
            <p:spPr>
              <a:xfrm>
                <a:off x="9078634" y="5762274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𝑒𝑟𝑟𝑜𝑟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8634" y="5762274"/>
                <a:ext cx="1967871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7751524-C881-4A10-86CA-833AB5292932}"/>
              </a:ext>
            </a:extLst>
          </p:cNvPr>
          <p:cNvCxnSpPr>
            <a:cxnSpLocks/>
          </p:cNvCxnSpPr>
          <p:nvPr/>
        </p:nvCxnSpPr>
        <p:spPr>
          <a:xfrm>
            <a:off x="4793334" y="6131606"/>
            <a:ext cx="4159118" cy="1970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4345261-DAA1-4E9F-B691-2EB94DAA9CB9}"/>
              </a:ext>
            </a:extLst>
          </p:cNvPr>
          <p:cNvSpPr txBox="1"/>
          <p:nvPr/>
        </p:nvSpPr>
        <p:spPr>
          <a:xfrm>
            <a:off x="6460349" y="5920478"/>
            <a:ext cx="102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Which will be</a:t>
            </a:r>
          </a:p>
          <a:p>
            <a:pPr algn="ctr"/>
            <a:r>
              <a:rPr lang="en-US" sz="1200" dirty="0"/>
              <a:t>better?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AD7FD8-9D24-4CEE-ACC2-19101519D2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7152" y="3785374"/>
            <a:ext cx="775363" cy="46604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E7B3F4F-FF1A-440E-B197-EC17DE53A2BF}"/>
                  </a:ext>
                </a:extLst>
              </p:cNvPr>
              <p:cNvSpPr txBox="1"/>
              <p:nvPr/>
            </p:nvSpPr>
            <p:spPr>
              <a:xfrm>
                <a:off x="3186556" y="6208820"/>
                <a:ext cx="1379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𝑒𝑟𝑟𝑜𝑟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𝑙𝑖𝑛𝑒𝑎𝑟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E7B3F4F-FF1A-440E-B197-EC17DE53A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556" y="6208820"/>
                <a:ext cx="1379691" cy="369332"/>
              </a:xfrm>
              <a:prstGeom prst="rect">
                <a:avLst/>
              </a:prstGeom>
              <a:blipFill>
                <a:blip r:embed="rId9"/>
                <a:stretch>
                  <a:fillRect l="-8850" r="-9292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79E6426-A40D-4F23-BD7A-D0E376D4A98B}"/>
                  </a:ext>
                </a:extLst>
              </p:cNvPr>
              <p:cNvSpPr txBox="1"/>
              <p:nvPr/>
            </p:nvSpPr>
            <p:spPr>
              <a:xfrm>
                <a:off x="9160065" y="6133468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𝑒𝑟𝑟𝑜𝑟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𝑙𝑖𝑛𝑒𝑎𝑟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79E6426-A40D-4F23-BD7A-D0E376D4A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065" y="6133468"/>
                <a:ext cx="1967871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67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22" grpId="0"/>
      <p:bldP spid="23" grpId="0"/>
      <p:bldP spid="32" grpId="0"/>
      <p:bldP spid="58" grpId="0"/>
      <p:bldP spid="33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A8CAB-83B9-4A3B-97FA-B3B1BE5F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05"/>
            <a:ext cx="10515600" cy="933269"/>
          </a:xfrm>
        </p:spPr>
        <p:txBody>
          <a:bodyPr/>
          <a:lstStyle/>
          <a:p>
            <a:r>
              <a:rPr lang="en-US" dirty="0"/>
              <a:t>Comparing Models using Confidence 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8C0FA-0B6F-439A-9791-A230671E9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490" y="1264806"/>
            <a:ext cx="8908848" cy="119930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400" dirty="0"/>
              <a:t>IF: </a:t>
            </a:r>
            <a:r>
              <a:rPr lang="en-US" sz="3400" dirty="0" err="1"/>
              <a:t>Better_Model</a:t>
            </a:r>
            <a:r>
              <a:rPr lang="en-US" sz="3400" dirty="0"/>
              <a:t> – Bound &gt; </a:t>
            </a:r>
            <a:r>
              <a:rPr lang="en-US" sz="3400" dirty="0" err="1"/>
              <a:t>Worse_Model</a:t>
            </a:r>
            <a:r>
              <a:rPr lang="en-US" sz="3400" dirty="0"/>
              <a:t> + Bound</a:t>
            </a:r>
          </a:p>
          <a:p>
            <a:pPr marL="0" indent="0">
              <a:buNone/>
            </a:pPr>
            <a:r>
              <a:rPr lang="en-US" sz="3400" dirty="0"/>
              <a:t>THEN: With XX% confidence the model that looks better on the sample is better</a:t>
            </a:r>
          </a:p>
          <a:p>
            <a:pPr marL="0" indent="0">
              <a:buNone/>
            </a:pPr>
            <a:r>
              <a:rPr lang="en-US" sz="3600" dirty="0"/>
              <a:t>ELSE: there is more than a (1 - XX%) chance the model that looks worse is actually better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E5EBD0-FC95-4F1E-B98B-8A8E0B174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450050"/>
              </p:ext>
            </p:extLst>
          </p:nvPr>
        </p:nvGraphicFramePr>
        <p:xfrm>
          <a:off x="474491" y="2517934"/>
          <a:ext cx="4205961" cy="3793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1987">
                  <a:extLst>
                    <a:ext uri="{9D8B030D-6E8A-4147-A177-3AD203B41FA5}">
                      <a16:colId xmlns:a16="http://schemas.microsoft.com/office/drawing/2014/main" val="1772856887"/>
                    </a:ext>
                  </a:extLst>
                </a:gridCol>
                <a:gridCol w="1401987">
                  <a:extLst>
                    <a:ext uri="{9D8B030D-6E8A-4147-A177-3AD203B41FA5}">
                      <a16:colId xmlns:a16="http://schemas.microsoft.com/office/drawing/2014/main" val="248375153"/>
                    </a:ext>
                  </a:extLst>
                </a:gridCol>
                <a:gridCol w="1401987">
                  <a:extLst>
                    <a:ext uri="{9D8B030D-6E8A-4147-A177-3AD203B41FA5}">
                      <a16:colId xmlns:a16="http://schemas.microsoft.com/office/drawing/2014/main" val="1874843533"/>
                    </a:ext>
                  </a:extLst>
                </a:gridCol>
              </a:tblGrid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Better_Model</a:t>
                      </a:r>
                      <a:r>
                        <a:rPr lang="en-US" sz="1400" dirty="0"/>
                        <a:t>: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 89% – Bound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Worse_Model</a:t>
                      </a:r>
                      <a:r>
                        <a:rPr lang="en-US" sz="1400" dirty="0"/>
                        <a:t>: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80% + Bound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1429415"/>
                  </a:ext>
                </a:extLst>
              </a:tr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82.9%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87.8%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257030"/>
                  </a:ext>
                </a:extLst>
              </a:tr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84.7%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85.5%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9909903"/>
                  </a:ext>
                </a:extLst>
              </a:tr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82.5%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4129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1295505-0F27-49A5-BC0F-CDB374136106}"/>
              </a:ext>
            </a:extLst>
          </p:cNvPr>
          <p:cNvSpPr/>
          <p:nvPr/>
        </p:nvSpPr>
        <p:spPr>
          <a:xfrm>
            <a:off x="1962304" y="3529207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4759E8-73E3-4D4E-A712-4780243255AA}"/>
              </a:ext>
            </a:extLst>
          </p:cNvPr>
          <p:cNvSpPr/>
          <p:nvPr/>
        </p:nvSpPr>
        <p:spPr>
          <a:xfrm>
            <a:off x="3328685" y="3529206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179F22-9349-42CC-8F5F-1F54D2DBC1D8}"/>
              </a:ext>
            </a:extLst>
          </p:cNvPr>
          <p:cNvSpPr/>
          <p:nvPr/>
        </p:nvSpPr>
        <p:spPr>
          <a:xfrm>
            <a:off x="1962304" y="4481469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CAF6B6-3A40-4A88-ABE7-2DDFA49BB6D2}"/>
              </a:ext>
            </a:extLst>
          </p:cNvPr>
          <p:cNvSpPr/>
          <p:nvPr/>
        </p:nvSpPr>
        <p:spPr>
          <a:xfrm>
            <a:off x="3328685" y="4481469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87F804-A18F-446B-AF68-69236BD5ED7A}"/>
              </a:ext>
            </a:extLst>
          </p:cNvPr>
          <p:cNvSpPr/>
          <p:nvPr/>
        </p:nvSpPr>
        <p:spPr>
          <a:xfrm>
            <a:off x="1976222" y="5427106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AC06C3-6D77-4A21-861B-16BBFE5411D7}"/>
              </a:ext>
            </a:extLst>
          </p:cNvPr>
          <p:cNvSpPr/>
          <p:nvPr/>
        </p:nvSpPr>
        <p:spPr>
          <a:xfrm>
            <a:off x="3356521" y="5421528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1ECF11-205F-40E6-8B05-E81FD1993DD3}"/>
              </a:ext>
            </a:extLst>
          </p:cNvPr>
          <p:cNvSpPr txBox="1"/>
          <p:nvPr/>
        </p:nvSpPr>
        <p:spPr>
          <a:xfrm>
            <a:off x="1331100" y="6341120"/>
            <a:ext cx="246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 Confidence Interval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B6CFF75-114D-4E1C-A6A8-3CD68F10506D}"/>
              </a:ext>
            </a:extLst>
          </p:cNvPr>
          <p:cNvGrpSpPr/>
          <p:nvPr/>
        </p:nvGrpSpPr>
        <p:grpSpPr>
          <a:xfrm>
            <a:off x="5017476" y="3914423"/>
            <a:ext cx="7072918" cy="348963"/>
            <a:chOff x="1060557" y="6305975"/>
            <a:chExt cx="9779118" cy="49931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C949541-225D-43C9-A2B7-2DA940D506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DC90ACC-A8FD-42F4-A91F-2C9A9B80F4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FC47DEF-5D01-4CFA-BB72-2183DB84D5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BA50FB2-E584-48F5-8E27-3F68CF3F87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4E8C455-424B-43AD-8E7A-FAE36E7295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94ED858-807C-4069-A4BA-A4309E6761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4DD95AE-6E5E-475F-BD38-76517B522B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9789E1E-8F53-429A-BE22-6A07ADA6FC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573C1E6-6D96-46CB-B525-CF73719835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BF88AB2-1211-4A7F-A315-D079969A24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849B276-5174-44EF-8883-45C4A318E5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AA36991-1CA4-49DF-952A-B91D8F0379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A623729-4160-4476-BAC7-F1FB7F3ACE1F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4F6ABE7-EE98-441D-B7F1-4F2E942022EE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703E5D0-2C57-4E10-8AB2-5D3475D2D5D5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BE021FB-877A-4F2D-A20C-096FDF7CC94E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F18C19A-D6F8-4F60-84FA-37950C770E1A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7829ED4-92EB-4B83-BEA5-404280A5A02C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192A963-7356-4469-B9C2-28172240B53B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A21B0D0-3C54-427B-87B8-492328BA6DE4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7BE754E-05AF-420A-8F27-EAE1FBE245C5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E9CFC4A-4282-404A-B262-4C773B2940DD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5D84332-774A-46E3-8E53-2B597C9FEEC2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1DF6DF1-668C-473F-8A94-7ED878E7483C}"/>
              </a:ext>
            </a:extLst>
          </p:cNvPr>
          <p:cNvGrpSpPr/>
          <p:nvPr/>
        </p:nvGrpSpPr>
        <p:grpSpPr>
          <a:xfrm>
            <a:off x="5011919" y="4982963"/>
            <a:ext cx="7072918" cy="348963"/>
            <a:chOff x="1060557" y="6305975"/>
            <a:chExt cx="9779118" cy="499318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A8A969F-688E-4267-8282-E75487A465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087F23-6DD3-446B-921B-9873E9F834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F5661BD-5CDF-47DE-916A-177EDB091B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7A5804D-66F2-4462-88CC-87DFF4CE97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9071020-4755-4323-B77E-E560136149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5BE5496-6EF7-4A15-B669-33C2561450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635900B-604F-4551-8D00-BB05540109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67107E1-C0B8-404B-B55D-0750C6DECE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4FDC601-3DFB-49BE-A153-9428972358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76BE9FA-8852-4252-B757-9E7E17D509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90FB4A5-00F0-412A-A35A-EEC1359A4B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2693F5A-8BC9-4B4A-AA17-045C6D47CF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4B2A715-D147-4493-8D86-FE1D0E9F30CC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30CB38-FF23-4CE8-B6E4-CCAA167BFE8F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AD662F9-E4D0-4AC7-9CAA-1CC5C4E0B2BB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5B1542A-9174-48A4-9AE2-2494A52EFE63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986F17D-676F-4BBB-AFE9-32D5A74D9A00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1BD7CE2-BD5D-4405-A62B-406EAEC73500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13EAA7C-157A-467D-8157-14C222AF2C39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977D6FC-24D4-4779-9ED2-14E4453469A8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4E09081-7517-49A5-9172-CBC18D6A42CB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E8F096D-5614-437E-8BE7-677A26EC5DC0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8814381-6924-4551-B750-F8AFA1B0CEED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0E59AF6-BFA1-4ECD-878B-3882ECE25D12}"/>
              </a:ext>
            </a:extLst>
          </p:cNvPr>
          <p:cNvGrpSpPr/>
          <p:nvPr/>
        </p:nvGrpSpPr>
        <p:grpSpPr>
          <a:xfrm>
            <a:off x="5011919" y="6059895"/>
            <a:ext cx="7072918" cy="348963"/>
            <a:chOff x="1060557" y="6305975"/>
            <a:chExt cx="9779118" cy="499318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B59AA6E-20A8-4712-8868-81B327BFC9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CD4AFB4-998A-4BA6-A0F1-D588D7293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7479C6F9-40BF-42F8-8C7A-B02D0791F1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1C2392D-2C61-43F8-B9C3-37F28E3861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136CF46-9863-40F1-99B2-22A585E7F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103C453-0275-45F5-B821-EDC701D525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EF9B3AD-B13E-4784-BF9C-FA0397D529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AF5EB9A-F986-4D38-9763-742F4EF7BC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1840B5B-2948-484E-B637-790A217DDD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7138A14-85E0-4332-B3EF-7E7E397509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4D739D3-5FEA-421A-B4C8-CF64728B17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399EE15-E557-4E36-A08F-4FCD285408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BFF3672-8301-492F-B8A4-DC4EA59E2BAF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16691842-D432-495C-8394-3075634BA76B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FD6B22D2-2B9F-406C-A29A-E4521E9ADCE0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974C21E-5455-4862-BBB4-994813A4CD20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1100C15-B1C7-4912-A019-C483C8C0EEBD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35A42C21-BEE8-4108-9E53-865E251954F5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B0C4F07-B86F-49C4-B2C7-C0AD6E4D2A96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F7FE9D30-4012-4B2F-B2BE-F9F2CDC9CAAB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C713745-5F01-4FB2-B549-F7186D4B9B33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BE3F475-2868-4C3F-A116-DABD6E5CBAB5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16C74F8-CAF7-4535-AF95-192411D8E524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9EA4772-9F65-458D-A0E5-B4754358350E}"/>
              </a:ext>
            </a:extLst>
          </p:cNvPr>
          <p:cNvCxnSpPr>
            <a:cxnSpLocks/>
          </p:cNvCxnSpPr>
          <p:nvPr/>
        </p:nvCxnSpPr>
        <p:spPr>
          <a:xfrm>
            <a:off x="10402049" y="3530298"/>
            <a:ext cx="3373" cy="31766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D6FFEBC-34CC-456C-A94A-7F31EE26A74A}"/>
              </a:ext>
            </a:extLst>
          </p:cNvPr>
          <p:cNvCxnSpPr>
            <a:cxnSpLocks/>
          </p:cNvCxnSpPr>
          <p:nvPr/>
        </p:nvCxnSpPr>
        <p:spPr>
          <a:xfrm>
            <a:off x="10988948" y="3534445"/>
            <a:ext cx="0" cy="32223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6E069D1-3529-4523-842F-9855CF9494C5}"/>
              </a:ext>
            </a:extLst>
          </p:cNvPr>
          <p:cNvCxnSpPr>
            <a:cxnSpLocks/>
          </p:cNvCxnSpPr>
          <p:nvPr/>
        </p:nvCxnSpPr>
        <p:spPr>
          <a:xfrm>
            <a:off x="10410846" y="3700997"/>
            <a:ext cx="45981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70F1FC1-5E85-4D51-A08F-C0A5FD44D632}"/>
              </a:ext>
            </a:extLst>
          </p:cNvPr>
          <p:cNvCxnSpPr>
            <a:cxnSpLocks/>
          </p:cNvCxnSpPr>
          <p:nvPr/>
        </p:nvCxnSpPr>
        <p:spPr>
          <a:xfrm flipV="1">
            <a:off x="10870656" y="359568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DFD960C-7672-4130-9EEA-45A53CDCC5C2}"/>
              </a:ext>
            </a:extLst>
          </p:cNvPr>
          <p:cNvCxnSpPr>
            <a:cxnSpLocks/>
          </p:cNvCxnSpPr>
          <p:nvPr/>
        </p:nvCxnSpPr>
        <p:spPr>
          <a:xfrm>
            <a:off x="9935621" y="3701557"/>
            <a:ext cx="45981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F66E062-66B9-4BE6-8CB6-7EDDB57D178D}"/>
              </a:ext>
            </a:extLst>
          </p:cNvPr>
          <p:cNvCxnSpPr>
            <a:cxnSpLocks/>
          </p:cNvCxnSpPr>
          <p:nvPr/>
        </p:nvCxnSpPr>
        <p:spPr>
          <a:xfrm flipV="1">
            <a:off x="9935621" y="3615782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DF70414-991C-432E-B148-5C7D7B9421C1}"/>
              </a:ext>
            </a:extLst>
          </p:cNvPr>
          <p:cNvCxnSpPr>
            <a:cxnSpLocks/>
          </p:cNvCxnSpPr>
          <p:nvPr/>
        </p:nvCxnSpPr>
        <p:spPr>
          <a:xfrm flipH="1">
            <a:off x="10540968" y="3700808"/>
            <a:ext cx="454726" cy="2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A3CE511-5D01-453B-BD4F-AB251F52564B}"/>
              </a:ext>
            </a:extLst>
          </p:cNvPr>
          <p:cNvCxnSpPr>
            <a:cxnSpLocks/>
          </p:cNvCxnSpPr>
          <p:nvPr/>
        </p:nvCxnSpPr>
        <p:spPr>
          <a:xfrm flipV="1">
            <a:off x="11424829" y="359196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FC746801-0079-4BB5-9FAB-C0DCCBA234F6}"/>
              </a:ext>
            </a:extLst>
          </p:cNvPr>
          <p:cNvCxnSpPr>
            <a:cxnSpLocks/>
          </p:cNvCxnSpPr>
          <p:nvPr/>
        </p:nvCxnSpPr>
        <p:spPr>
          <a:xfrm flipV="1">
            <a:off x="10985042" y="3697533"/>
            <a:ext cx="446909" cy="627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7464F2D5-EA6D-456D-9024-AEBEDAE2F80C}"/>
              </a:ext>
            </a:extLst>
          </p:cNvPr>
          <p:cNvCxnSpPr>
            <a:cxnSpLocks/>
          </p:cNvCxnSpPr>
          <p:nvPr/>
        </p:nvCxnSpPr>
        <p:spPr>
          <a:xfrm flipV="1">
            <a:off x="10540968" y="3599963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30DE12E-1D76-4FD7-99AB-FFA4BF0AD198}"/>
              </a:ext>
            </a:extLst>
          </p:cNvPr>
          <p:cNvCxnSpPr>
            <a:cxnSpLocks/>
          </p:cNvCxnSpPr>
          <p:nvPr/>
        </p:nvCxnSpPr>
        <p:spPr>
          <a:xfrm>
            <a:off x="10398143" y="4581463"/>
            <a:ext cx="606" cy="329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DF84B230-F3FF-447A-AA45-8C6BAF08A1AC}"/>
              </a:ext>
            </a:extLst>
          </p:cNvPr>
          <p:cNvCxnSpPr>
            <a:cxnSpLocks/>
          </p:cNvCxnSpPr>
          <p:nvPr/>
        </p:nvCxnSpPr>
        <p:spPr>
          <a:xfrm>
            <a:off x="10985042" y="4585610"/>
            <a:ext cx="3906" cy="33212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AA70DA6-2CA3-437B-83CC-FCA60D871D86}"/>
              </a:ext>
            </a:extLst>
          </p:cNvPr>
          <p:cNvCxnSpPr>
            <a:cxnSpLocks/>
          </p:cNvCxnSpPr>
          <p:nvPr/>
        </p:nvCxnSpPr>
        <p:spPr>
          <a:xfrm>
            <a:off x="10406940" y="4762753"/>
            <a:ext cx="35823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B793D69-4232-4D68-9D56-FA027282CC3C}"/>
              </a:ext>
            </a:extLst>
          </p:cNvPr>
          <p:cNvCxnSpPr>
            <a:cxnSpLocks/>
          </p:cNvCxnSpPr>
          <p:nvPr/>
        </p:nvCxnSpPr>
        <p:spPr>
          <a:xfrm flipV="1">
            <a:off x="10757297" y="4657440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CB55AF2-85B1-4E75-83E0-8FC4C3DD7766}"/>
              </a:ext>
            </a:extLst>
          </p:cNvPr>
          <p:cNvCxnSpPr>
            <a:cxnSpLocks/>
          </p:cNvCxnSpPr>
          <p:nvPr/>
        </p:nvCxnSpPr>
        <p:spPr>
          <a:xfrm flipH="1">
            <a:off x="10958041" y="4761718"/>
            <a:ext cx="2957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5564FB2-45C5-411B-A8DA-E8F3CD5824BE}"/>
              </a:ext>
            </a:extLst>
          </p:cNvPr>
          <p:cNvCxnSpPr>
            <a:cxnSpLocks/>
          </p:cNvCxnSpPr>
          <p:nvPr/>
        </p:nvCxnSpPr>
        <p:spPr>
          <a:xfrm flipV="1">
            <a:off x="10101194" y="4674007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5965407-A4F2-4F61-9B8A-2777AB800A6B}"/>
              </a:ext>
            </a:extLst>
          </p:cNvPr>
          <p:cNvCxnSpPr>
            <a:cxnSpLocks/>
          </p:cNvCxnSpPr>
          <p:nvPr/>
        </p:nvCxnSpPr>
        <p:spPr>
          <a:xfrm flipH="1" flipV="1">
            <a:off x="10111739" y="4758260"/>
            <a:ext cx="272904" cy="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BDD4E522-9FB4-4FF4-9F3E-98AAAF6B7F8C}"/>
              </a:ext>
            </a:extLst>
          </p:cNvPr>
          <p:cNvCxnSpPr>
            <a:cxnSpLocks/>
          </p:cNvCxnSpPr>
          <p:nvPr/>
        </p:nvCxnSpPr>
        <p:spPr>
          <a:xfrm flipV="1">
            <a:off x="11253790" y="466223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DF730B2-9364-4A9D-80A6-8B0033629581}"/>
              </a:ext>
            </a:extLst>
          </p:cNvPr>
          <p:cNvCxnSpPr>
            <a:cxnSpLocks/>
          </p:cNvCxnSpPr>
          <p:nvPr/>
        </p:nvCxnSpPr>
        <p:spPr>
          <a:xfrm>
            <a:off x="10719509" y="4763036"/>
            <a:ext cx="27265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0A269A2-D59D-4203-AE49-8BE6822DDC43}"/>
              </a:ext>
            </a:extLst>
          </p:cNvPr>
          <p:cNvCxnSpPr>
            <a:cxnSpLocks/>
          </p:cNvCxnSpPr>
          <p:nvPr/>
        </p:nvCxnSpPr>
        <p:spPr>
          <a:xfrm flipV="1">
            <a:off x="10696616" y="4658190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A4BED28-DE66-4FBD-80EB-1EF96B105F1B}"/>
              </a:ext>
            </a:extLst>
          </p:cNvPr>
          <p:cNvCxnSpPr>
            <a:cxnSpLocks/>
          </p:cNvCxnSpPr>
          <p:nvPr/>
        </p:nvCxnSpPr>
        <p:spPr>
          <a:xfrm>
            <a:off x="10404889" y="5711790"/>
            <a:ext cx="606" cy="329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483B0234-270F-4057-95BD-89241DDF0434}"/>
              </a:ext>
            </a:extLst>
          </p:cNvPr>
          <p:cNvCxnSpPr>
            <a:cxnSpLocks/>
          </p:cNvCxnSpPr>
          <p:nvPr/>
        </p:nvCxnSpPr>
        <p:spPr>
          <a:xfrm>
            <a:off x="10991788" y="5715937"/>
            <a:ext cx="3906" cy="33212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3786BDCB-036A-4538-B037-398275B0711F}"/>
              </a:ext>
            </a:extLst>
          </p:cNvPr>
          <p:cNvCxnSpPr>
            <a:cxnSpLocks/>
          </p:cNvCxnSpPr>
          <p:nvPr/>
        </p:nvCxnSpPr>
        <p:spPr>
          <a:xfrm>
            <a:off x="10410155" y="5889551"/>
            <a:ext cx="1202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0EF64D7-96DC-45C4-885E-27E5DB0780E7}"/>
              </a:ext>
            </a:extLst>
          </p:cNvPr>
          <p:cNvCxnSpPr>
            <a:cxnSpLocks/>
          </p:cNvCxnSpPr>
          <p:nvPr/>
        </p:nvCxnSpPr>
        <p:spPr>
          <a:xfrm flipV="1">
            <a:off x="10541617" y="5784238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C7F3ED1-15E7-4ECC-9673-7E975A3810AB}"/>
              </a:ext>
            </a:extLst>
          </p:cNvPr>
          <p:cNvCxnSpPr>
            <a:cxnSpLocks/>
          </p:cNvCxnSpPr>
          <p:nvPr/>
        </p:nvCxnSpPr>
        <p:spPr>
          <a:xfrm>
            <a:off x="10281052" y="5888522"/>
            <a:ext cx="11344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0749041-C075-4C6A-85AB-CE61C1EEFFA1}"/>
              </a:ext>
            </a:extLst>
          </p:cNvPr>
          <p:cNvCxnSpPr>
            <a:cxnSpLocks/>
          </p:cNvCxnSpPr>
          <p:nvPr/>
        </p:nvCxnSpPr>
        <p:spPr>
          <a:xfrm flipV="1">
            <a:off x="10284462" y="5800805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BF697FD-EAC6-4B48-B704-CF58C055D17A}"/>
              </a:ext>
            </a:extLst>
          </p:cNvPr>
          <p:cNvCxnSpPr>
            <a:cxnSpLocks/>
          </p:cNvCxnSpPr>
          <p:nvPr/>
        </p:nvCxnSpPr>
        <p:spPr>
          <a:xfrm>
            <a:off x="10877718" y="5895577"/>
            <a:ext cx="11344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6B5D7DB-95C2-4A01-947E-7795058398FD}"/>
              </a:ext>
            </a:extLst>
          </p:cNvPr>
          <p:cNvCxnSpPr>
            <a:cxnSpLocks/>
          </p:cNvCxnSpPr>
          <p:nvPr/>
        </p:nvCxnSpPr>
        <p:spPr>
          <a:xfrm flipV="1">
            <a:off x="11112252" y="5796092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0C417A4E-C464-47BC-B7B8-16B6654A954F}"/>
              </a:ext>
            </a:extLst>
          </p:cNvPr>
          <p:cNvCxnSpPr>
            <a:cxnSpLocks/>
          </p:cNvCxnSpPr>
          <p:nvPr/>
        </p:nvCxnSpPr>
        <p:spPr>
          <a:xfrm>
            <a:off x="10984417" y="5896536"/>
            <a:ext cx="12472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3A4CD0F4-BA61-42E8-8B19-98AB2E39C21B}"/>
              </a:ext>
            </a:extLst>
          </p:cNvPr>
          <p:cNvCxnSpPr>
            <a:cxnSpLocks/>
          </p:cNvCxnSpPr>
          <p:nvPr/>
        </p:nvCxnSpPr>
        <p:spPr>
          <a:xfrm flipV="1">
            <a:off x="10883422" y="5792048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9800230C-FD6F-4E5D-81DD-846F438B9044}"/>
              </a:ext>
            </a:extLst>
          </p:cNvPr>
          <p:cNvCxnSpPr>
            <a:cxnSpLocks/>
          </p:cNvCxnSpPr>
          <p:nvPr/>
        </p:nvCxnSpPr>
        <p:spPr>
          <a:xfrm flipH="1" flipV="1">
            <a:off x="10060564" y="2573382"/>
            <a:ext cx="580187" cy="851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9C49B88-B94F-4663-9602-281D96382D62}"/>
              </a:ext>
            </a:extLst>
          </p:cNvPr>
          <p:cNvSpPr/>
          <p:nvPr/>
        </p:nvSpPr>
        <p:spPr>
          <a:xfrm>
            <a:off x="8962371" y="2212820"/>
            <a:ext cx="20723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Bounds Overlap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2A525C3-712C-4C5F-8B80-1744912BD4D5}"/>
              </a:ext>
            </a:extLst>
          </p:cNvPr>
          <p:cNvCxnSpPr>
            <a:cxnSpLocks/>
          </p:cNvCxnSpPr>
          <p:nvPr/>
        </p:nvCxnSpPr>
        <p:spPr>
          <a:xfrm flipH="1" flipV="1">
            <a:off x="8499423" y="2143593"/>
            <a:ext cx="774119" cy="2212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16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7" grpId="0"/>
      <p:bldP spid="1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FE54-D6CA-4DDB-9AC2-0D1AE012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015"/>
          </a:xfrm>
        </p:spPr>
        <p:txBody>
          <a:bodyPr/>
          <a:lstStyle/>
          <a:p>
            <a:r>
              <a:rPr lang="en-US" dirty="0"/>
              <a:t>One Sided Bounds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62E31C2-8634-4174-8D88-AC3D9459CE04}"/>
              </a:ext>
            </a:extLst>
          </p:cNvPr>
          <p:cNvGrpSpPr/>
          <p:nvPr/>
        </p:nvGrpSpPr>
        <p:grpSpPr>
          <a:xfrm>
            <a:off x="2443979" y="5686515"/>
            <a:ext cx="7072918" cy="348963"/>
            <a:chOff x="1060557" y="6305975"/>
            <a:chExt cx="9779118" cy="499318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C2BD153-2054-4F2B-9530-30DC6BBE7B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62061CB-2413-4EFC-A035-CFDC174F85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9C74827-591F-4FF7-9077-F4A5F4DE31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0ACAB51-4926-4EF5-B10A-86DDC922B0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52519C8-A49D-467C-8902-AF0DB3CFF6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037973D-A0B7-4967-8DE1-81D6DC3627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1555C-C592-4AC3-BC2D-0F717654C9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9ADC113-55F5-4572-A4C3-D1A0A03E1D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EBC45E6-F336-4A49-B256-E7E5B0F945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9B83F9-D7FD-4F5C-9BEC-9D6A845B71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0DEECBA-C1C3-4FEB-9D13-693A031D64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5507ACE-CF86-41AB-A464-B584925724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C4C6739-1A64-439F-AB60-CF1F1FB196D5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FC0685F-580E-405B-84A0-68A5B0270B97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2419668-0D6F-42F0-AA5D-82627F7A32F0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409B4D5-9611-4E9F-A464-E4A994CEFB18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EDEE0F6-D432-404C-8677-9F827431D238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A106E9D-43F9-46AA-89A5-82BD15785CDD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243AD7C-18B0-474B-B6A4-3021BD8BC6BB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587672E-CF20-42E2-A6DD-B8DCFAAC5CBC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3EB2AF6-9F60-4783-AE2E-AAF5F725E3DF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C71DE61-F07A-48DD-AFF0-B43CFF2C437B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C105A75-5CAD-4355-9E6A-E543CFA82A32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7F90C7C-A7FF-45F4-B68E-75A0BD5A37E5}"/>
              </a:ext>
            </a:extLst>
          </p:cNvPr>
          <p:cNvCxnSpPr>
            <a:cxnSpLocks/>
          </p:cNvCxnSpPr>
          <p:nvPr/>
        </p:nvCxnSpPr>
        <p:spPr>
          <a:xfrm>
            <a:off x="5853421" y="5342976"/>
            <a:ext cx="606" cy="329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B5963DA-D40E-4751-AC8A-A0183D394667}"/>
              </a:ext>
            </a:extLst>
          </p:cNvPr>
          <p:cNvCxnSpPr>
            <a:cxnSpLocks/>
          </p:cNvCxnSpPr>
          <p:nvPr/>
        </p:nvCxnSpPr>
        <p:spPr>
          <a:xfrm>
            <a:off x="6516520" y="5347123"/>
            <a:ext cx="3906" cy="33212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5E32207-8D83-42D0-805F-414636E53688}"/>
              </a:ext>
            </a:extLst>
          </p:cNvPr>
          <p:cNvCxnSpPr>
            <a:cxnSpLocks/>
          </p:cNvCxnSpPr>
          <p:nvPr/>
        </p:nvCxnSpPr>
        <p:spPr>
          <a:xfrm>
            <a:off x="5858687" y="5520737"/>
            <a:ext cx="2991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B439A07-0F55-4FC7-BF2D-E521558E4F0F}"/>
              </a:ext>
            </a:extLst>
          </p:cNvPr>
          <p:cNvCxnSpPr>
            <a:cxnSpLocks/>
          </p:cNvCxnSpPr>
          <p:nvPr/>
        </p:nvCxnSpPr>
        <p:spPr>
          <a:xfrm flipV="1">
            <a:off x="6157789" y="541542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F405598-42E4-47DE-88FC-1E6CFB3290B8}"/>
              </a:ext>
            </a:extLst>
          </p:cNvPr>
          <p:cNvCxnSpPr>
            <a:cxnSpLocks/>
          </p:cNvCxnSpPr>
          <p:nvPr/>
        </p:nvCxnSpPr>
        <p:spPr>
          <a:xfrm flipH="1">
            <a:off x="5538229" y="5519708"/>
            <a:ext cx="3147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F10B3F4-1C2F-4B59-88F2-724869077EEE}"/>
              </a:ext>
            </a:extLst>
          </p:cNvPr>
          <p:cNvCxnSpPr>
            <a:cxnSpLocks/>
          </p:cNvCxnSpPr>
          <p:nvPr/>
        </p:nvCxnSpPr>
        <p:spPr>
          <a:xfrm flipV="1">
            <a:off x="5550114" y="5424371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93BF1E5-2B89-4B70-B748-C83E7E123C8B}"/>
              </a:ext>
            </a:extLst>
          </p:cNvPr>
          <p:cNvCxnSpPr>
            <a:cxnSpLocks/>
          </p:cNvCxnSpPr>
          <p:nvPr/>
        </p:nvCxnSpPr>
        <p:spPr>
          <a:xfrm>
            <a:off x="6187174" y="5526763"/>
            <a:ext cx="32872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763282A-87F3-4AB9-9C27-888AFDE0E2DD}"/>
              </a:ext>
            </a:extLst>
          </p:cNvPr>
          <p:cNvCxnSpPr>
            <a:cxnSpLocks/>
          </p:cNvCxnSpPr>
          <p:nvPr/>
        </p:nvCxnSpPr>
        <p:spPr>
          <a:xfrm flipV="1">
            <a:off x="6835104" y="5421450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A5CAAF7-CAE0-45E5-BA9A-55617BD09007}"/>
              </a:ext>
            </a:extLst>
          </p:cNvPr>
          <p:cNvCxnSpPr>
            <a:cxnSpLocks/>
          </p:cNvCxnSpPr>
          <p:nvPr/>
        </p:nvCxnSpPr>
        <p:spPr>
          <a:xfrm flipH="1">
            <a:off x="6507214" y="5527722"/>
            <a:ext cx="32197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8149AD8-0E9C-45FF-AFE4-6ADE397D3F9A}"/>
              </a:ext>
            </a:extLst>
          </p:cNvPr>
          <p:cNvCxnSpPr>
            <a:cxnSpLocks/>
          </p:cNvCxnSpPr>
          <p:nvPr/>
        </p:nvCxnSpPr>
        <p:spPr>
          <a:xfrm flipV="1">
            <a:off x="6187174" y="541561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BDCD1BB-E4AC-4554-9F01-780DC3CC856C}"/>
              </a:ext>
            </a:extLst>
          </p:cNvPr>
          <p:cNvSpPr txBox="1"/>
          <p:nvPr/>
        </p:nvSpPr>
        <p:spPr>
          <a:xfrm>
            <a:off x="2443979" y="6058663"/>
            <a:ext cx="246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 Confidence Interval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84A23F5-6DC1-440E-A4C4-E9E21405AE1B}"/>
              </a:ext>
            </a:extLst>
          </p:cNvPr>
          <p:cNvCxnSpPr>
            <a:cxnSpLocks/>
            <a:endCxn id="48" idx="2"/>
          </p:cNvCxnSpPr>
          <p:nvPr/>
        </p:nvCxnSpPr>
        <p:spPr>
          <a:xfrm flipH="1" flipV="1">
            <a:off x="2617047" y="2039809"/>
            <a:ext cx="3540744" cy="31764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684BEB3-64E2-4A2C-82A3-86F26E8DFE44}"/>
              </a:ext>
            </a:extLst>
          </p:cNvPr>
          <p:cNvSpPr/>
          <p:nvPr/>
        </p:nvSpPr>
        <p:spPr>
          <a:xfrm>
            <a:off x="961773" y="1301145"/>
            <a:ext cx="3310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Bounds don’t overlap so the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better model is better with 95% confidence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30FDEBF-00A4-48B5-89E6-9D67556BA7BB}"/>
              </a:ext>
            </a:extLst>
          </p:cNvPr>
          <p:cNvCxnSpPr>
            <a:cxnSpLocks/>
            <a:endCxn id="54" idx="2"/>
          </p:cNvCxnSpPr>
          <p:nvPr/>
        </p:nvCxnSpPr>
        <p:spPr>
          <a:xfrm flipV="1">
            <a:off x="5867425" y="2875007"/>
            <a:ext cx="174294" cy="14086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D216DEAF-1A97-476B-9D14-58E55C16614D}"/>
              </a:ext>
            </a:extLst>
          </p:cNvPr>
          <p:cNvSpPr/>
          <p:nvPr/>
        </p:nvSpPr>
        <p:spPr>
          <a:xfrm>
            <a:off x="4386445" y="2351787"/>
            <a:ext cx="3310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95% chance the accuracy of the model that produced this observation is in this range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3A5918B-BDB5-468E-B762-8AB0D9F81566}"/>
              </a:ext>
            </a:extLst>
          </p:cNvPr>
          <p:cNvCxnSpPr>
            <a:cxnSpLocks/>
            <a:endCxn id="58" idx="2"/>
          </p:cNvCxnSpPr>
          <p:nvPr/>
        </p:nvCxnSpPr>
        <p:spPr>
          <a:xfrm flipH="1" flipV="1">
            <a:off x="3294375" y="3661785"/>
            <a:ext cx="668025" cy="17536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558D0E5C-05DA-43F3-A127-66D9E4806009}"/>
              </a:ext>
            </a:extLst>
          </p:cNvPr>
          <p:cNvSpPr/>
          <p:nvPr/>
        </p:nvSpPr>
        <p:spPr>
          <a:xfrm>
            <a:off x="1524005" y="3138565"/>
            <a:ext cx="3540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2.5% chance the accuracy of the model that produced this observation is below the range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2977C76-40ED-4A2E-84F0-BB9D7A840CD9}"/>
              </a:ext>
            </a:extLst>
          </p:cNvPr>
          <p:cNvCxnSpPr>
            <a:cxnSpLocks/>
            <a:endCxn id="62" idx="2"/>
          </p:cNvCxnSpPr>
          <p:nvPr/>
        </p:nvCxnSpPr>
        <p:spPr>
          <a:xfrm flipV="1">
            <a:off x="7713890" y="3666965"/>
            <a:ext cx="654246" cy="1757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89946740-2E76-4D32-93A2-853DD5D7966D}"/>
              </a:ext>
            </a:extLst>
          </p:cNvPr>
          <p:cNvSpPr/>
          <p:nvPr/>
        </p:nvSpPr>
        <p:spPr>
          <a:xfrm>
            <a:off x="6597771" y="3143745"/>
            <a:ext cx="35407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2.5% chance the accuracy of the model that produced this observation is above the range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0696415-FBB6-41F9-B5CD-4272786150E2}"/>
              </a:ext>
            </a:extLst>
          </p:cNvPr>
          <p:cNvSpPr/>
          <p:nvPr/>
        </p:nvSpPr>
        <p:spPr>
          <a:xfrm>
            <a:off x="592923" y="4404729"/>
            <a:ext cx="35407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If by chance the worse model is even more worse than we thought… It doesn’t matter, the better model is still better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4722B22-147C-4A9A-B496-59B0F8DD8690}"/>
              </a:ext>
            </a:extLst>
          </p:cNvPr>
          <p:cNvSpPr/>
          <p:nvPr/>
        </p:nvSpPr>
        <p:spPr>
          <a:xfrm>
            <a:off x="7976174" y="4442649"/>
            <a:ext cx="35407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If by chance the better model is even more better than we thought… It doesn’t matter, the better model is still better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213DC9F-2978-4AB7-B34E-7E34BDF37228}"/>
              </a:ext>
            </a:extLst>
          </p:cNvPr>
          <p:cNvSpPr txBox="1"/>
          <p:nvPr/>
        </p:nvSpPr>
        <p:spPr>
          <a:xfrm>
            <a:off x="5728670" y="6056258"/>
            <a:ext cx="3551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97.5% One Sided Confidence Bound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4071FA6-55BD-4AF0-BBBC-C69BB87E6739}"/>
              </a:ext>
            </a:extLst>
          </p:cNvPr>
          <p:cNvCxnSpPr>
            <a:stCxn id="39" idx="3"/>
            <a:endCxn id="70" idx="1"/>
          </p:cNvCxnSpPr>
          <p:nvPr/>
        </p:nvCxnSpPr>
        <p:spPr>
          <a:xfrm flipV="1">
            <a:off x="4908885" y="6240924"/>
            <a:ext cx="819785" cy="2405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CD8E833-1255-4EDE-8C8A-67BC6511E656}"/>
              </a:ext>
            </a:extLst>
          </p:cNvPr>
          <p:cNvSpPr/>
          <p:nvPr/>
        </p:nvSpPr>
        <p:spPr>
          <a:xfrm>
            <a:off x="2562278" y="4408747"/>
            <a:ext cx="6573312" cy="1368980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310 h 1282754"/>
              <a:gd name="connsiteX1" fmla="*/ 921173 w 9150773"/>
              <a:gd name="connsiteY1" fmla="*/ 1266764 h 1282754"/>
              <a:gd name="connsiteX2" fmla="*/ 3699281 w 9150773"/>
              <a:gd name="connsiteY2" fmla="*/ 1107851 h 1282754"/>
              <a:gd name="connsiteX3" fmla="*/ 4578773 w 9150773"/>
              <a:gd name="connsiteY3" fmla="*/ 150 h 1282754"/>
              <a:gd name="connsiteX4" fmla="*/ 6278880 w 9150773"/>
              <a:gd name="connsiteY4" fmla="*/ 1029698 h 1282754"/>
              <a:gd name="connsiteX5" fmla="*/ 8243146 w 9150773"/>
              <a:gd name="connsiteY5" fmla="*/ 1253217 h 1282754"/>
              <a:gd name="connsiteX6" fmla="*/ 9150773 w 9150773"/>
              <a:gd name="connsiteY6" fmla="*/ 1273537 h 1282754"/>
              <a:gd name="connsiteX0" fmla="*/ 0 w 9150773"/>
              <a:gd name="connsiteY0" fmla="*/ 1280162 h 1282606"/>
              <a:gd name="connsiteX1" fmla="*/ 921173 w 9150773"/>
              <a:gd name="connsiteY1" fmla="*/ 1266616 h 1282606"/>
              <a:gd name="connsiteX2" fmla="*/ 3699281 w 9150773"/>
              <a:gd name="connsiteY2" fmla="*/ 1107703 h 1282606"/>
              <a:gd name="connsiteX3" fmla="*/ 4578773 w 9150773"/>
              <a:gd name="connsiteY3" fmla="*/ 2 h 1282606"/>
              <a:gd name="connsiteX4" fmla="*/ 5512972 w 9150773"/>
              <a:gd name="connsiteY4" fmla="*/ 1115519 h 1282606"/>
              <a:gd name="connsiteX5" fmla="*/ 8243146 w 9150773"/>
              <a:gd name="connsiteY5" fmla="*/ 1253069 h 1282606"/>
              <a:gd name="connsiteX6" fmla="*/ 9150773 w 9150773"/>
              <a:gd name="connsiteY6" fmla="*/ 1273389 h 1282606"/>
              <a:gd name="connsiteX0" fmla="*/ 0 w 9150773"/>
              <a:gd name="connsiteY0" fmla="*/ 1405207 h 1407651"/>
              <a:gd name="connsiteX1" fmla="*/ 921173 w 9150773"/>
              <a:gd name="connsiteY1" fmla="*/ 1391661 h 1407651"/>
              <a:gd name="connsiteX2" fmla="*/ 3699281 w 9150773"/>
              <a:gd name="connsiteY2" fmla="*/ 1232748 h 1407651"/>
              <a:gd name="connsiteX3" fmla="*/ 4578773 w 9150773"/>
              <a:gd name="connsiteY3" fmla="*/ 1 h 1407651"/>
              <a:gd name="connsiteX4" fmla="*/ 5512972 w 9150773"/>
              <a:gd name="connsiteY4" fmla="*/ 1240564 h 1407651"/>
              <a:gd name="connsiteX5" fmla="*/ 8243146 w 9150773"/>
              <a:gd name="connsiteY5" fmla="*/ 1378114 h 1407651"/>
              <a:gd name="connsiteX6" fmla="*/ 9150773 w 9150773"/>
              <a:gd name="connsiteY6" fmla="*/ 1398434 h 1407651"/>
              <a:gd name="connsiteX0" fmla="*/ 0 w 9150773"/>
              <a:gd name="connsiteY0" fmla="*/ 1405206 h 1407650"/>
              <a:gd name="connsiteX1" fmla="*/ 921173 w 9150773"/>
              <a:gd name="connsiteY1" fmla="*/ 1391660 h 1407650"/>
              <a:gd name="connsiteX2" fmla="*/ 3699281 w 9150773"/>
              <a:gd name="connsiteY2" fmla="*/ 1232747 h 1407650"/>
              <a:gd name="connsiteX3" fmla="*/ 4578773 w 9150773"/>
              <a:gd name="connsiteY3" fmla="*/ 0 h 1407650"/>
              <a:gd name="connsiteX4" fmla="*/ 5395742 w 9150773"/>
              <a:gd name="connsiteY4" fmla="*/ 1232748 h 1407650"/>
              <a:gd name="connsiteX5" fmla="*/ 8243146 w 9150773"/>
              <a:gd name="connsiteY5" fmla="*/ 1378113 h 1407650"/>
              <a:gd name="connsiteX6" fmla="*/ 9150773 w 9150773"/>
              <a:gd name="connsiteY6" fmla="*/ 1398433 h 1407650"/>
              <a:gd name="connsiteX0" fmla="*/ 0 w 9150773"/>
              <a:gd name="connsiteY0" fmla="*/ 1405207 h 1408189"/>
              <a:gd name="connsiteX1" fmla="*/ 921173 w 9150773"/>
              <a:gd name="connsiteY1" fmla="*/ 1391661 h 1408189"/>
              <a:gd name="connsiteX2" fmla="*/ 3793066 w 9150773"/>
              <a:gd name="connsiteY2" fmla="*/ 1224933 h 1408189"/>
              <a:gd name="connsiteX3" fmla="*/ 4578773 w 9150773"/>
              <a:gd name="connsiteY3" fmla="*/ 1 h 1408189"/>
              <a:gd name="connsiteX4" fmla="*/ 5395742 w 9150773"/>
              <a:gd name="connsiteY4" fmla="*/ 1232749 h 1408189"/>
              <a:gd name="connsiteX5" fmla="*/ 8243146 w 9150773"/>
              <a:gd name="connsiteY5" fmla="*/ 1378114 h 1408189"/>
              <a:gd name="connsiteX6" fmla="*/ 9150773 w 9150773"/>
              <a:gd name="connsiteY6" fmla="*/ 1398434 h 1408189"/>
              <a:gd name="connsiteX0" fmla="*/ 0 w 9150773"/>
              <a:gd name="connsiteY0" fmla="*/ 1392767 h 1395749"/>
              <a:gd name="connsiteX1" fmla="*/ 921173 w 9150773"/>
              <a:gd name="connsiteY1" fmla="*/ 1379221 h 1395749"/>
              <a:gd name="connsiteX2" fmla="*/ 3793066 w 9150773"/>
              <a:gd name="connsiteY2" fmla="*/ 1212493 h 1395749"/>
              <a:gd name="connsiteX3" fmla="*/ 4497907 w 9150773"/>
              <a:gd name="connsiteY3" fmla="*/ 2 h 1395749"/>
              <a:gd name="connsiteX4" fmla="*/ 5395742 w 9150773"/>
              <a:gd name="connsiteY4" fmla="*/ 1220309 h 1395749"/>
              <a:gd name="connsiteX5" fmla="*/ 8243146 w 9150773"/>
              <a:gd name="connsiteY5" fmla="*/ 1365674 h 1395749"/>
              <a:gd name="connsiteX6" fmla="*/ 9150773 w 9150773"/>
              <a:gd name="connsiteY6" fmla="*/ 1385994 h 1395749"/>
              <a:gd name="connsiteX0" fmla="*/ 0 w 9150773"/>
              <a:gd name="connsiteY0" fmla="*/ 1392894 h 1400722"/>
              <a:gd name="connsiteX1" fmla="*/ 921173 w 9150773"/>
              <a:gd name="connsiteY1" fmla="*/ 1379348 h 1400722"/>
              <a:gd name="connsiteX2" fmla="*/ 4166291 w 9150773"/>
              <a:gd name="connsiteY2" fmla="*/ 1144195 h 1400722"/>
              <a:gd name="connsiteX3" fmla="*/ 4497907 w 9150773"/>
              <a:gd name="connsiteY3" fmla="*/ 129 h 1400722"/>
              <a:gd name="connsiteX4" fmla="*/ 5395742 w 9150773"/>
              <a:gd name="connsiteY4" fmla="*/ 1220436 h 1400722"/>
              <a:gd name="connsiteX5" fmla="*/ 8243146 w 9150773"/>
              <a:gd name="connsiteY5" fmla="*/ 1365801 h 1400722"/>
              <a:gd name="connsiteX6" fmla="*/ 9150773 w 9150773"/>
              <a:gd name="connsiteY6" fmla="*/ 1386121 h 1400722"/>
              <a:gd name="connsiteX0" fmla="*/ 0 w 9150773"/>
              <a:gd name="connsiteY0" fmla="*/ 1392775 h 1400603"/>
              <a:gd name="connsiteX1" fmla="*/ 921173 w 9150773"/>
              <a:gd name="connsiteY1" fmla="*/ 1379229 h 1400603"/>
              <a:gd name="connsiteX2" fmla="*/ 4166291 w 9150773"/>
              <a:gd name="connsiteY2" fmla="*/ 1144076 h 1400603"/>
              <a:gd name="connsiteX3" fmla="*/ 4497907 w 9150773"/>
              <a:gd name="connsiteY3" fmla="*/ 10 h 1400603"/>
              <a:gd name="connsiteX4" fmla="*/ 4811023 w 9150773"/>
              <a:gd name="connsiteY4" fmla="*/ 1164333 h 1400603"/>
              <a:gd name="connsiteX5" fmla="*/ 8243146 w 9150773"/>
              <a:gd name="connsiteY5" fmla="*/ 1365682 h 1400603"/>
              <a:gd name="connsiteX6" fmla="*/ 9150773 w 9150773"/>
              <a:gd name="connsiteY6" fmla="*/ 1386002 h 1400603"/>
              <a:gd name="connsiteX0" fmla="*/ 0 w 9150773"/>
              <a:gd name="connsiteY0" fmla="*/ 1392775 h 1400603"/>
              <a:gd name="connsiteX1" fmla="*/ 921173 w 9150773"/>
              <a:gd name="connsiteY1" fmla="*/ 1379229 h 1400603"/>
              <a:gd name="connsiteX2" fmla="*/ 4166291 w 9150773"/>
              <a:gd name="connsiteY2" fmla="*/ 1144076 h 1400603"/>
              <a:gd name="connsiteX3" fmla="*/ 4497907 w 9150773"/>
              <a:gd name="connsiteY3" fmla="*/ 10 h 1400603"/>
              <a:gd name="connsiteX4" fmla="*/ 4811023 w 9150773"/>
              <a:gd name="connsiteY4" fmla="*/ 1164333 h 1400603"/>
              <a:gd name="connsiteX5" fmla="*/ 8243146 w 9150773"/>
              <a:gd name="connsiteY5" fmla="*/ 1365682 h 1400603"/>
              <a:gd name="connsiteX6" fmla="*/ 9150773 w 9150773"/>
              <a:gd name="connsiteY6" fmla="*/ 1386002 h 1400603"/>
              <a:gd name="connsiteX0" fmla="*/ 0 w 9150773"/>
              <a:gd name="connsiteY0" fmla="*/ 1392775 h 1400603"/>
              <a:gd name="connsiteX1" fmla="*/ 921173 w 9150773"/>
              <a:gd name="connsiteY1" fmla="*/ 1379229 h 1400603"/>
              <a:gd name="connsiteX2" fmla="*/ 4166291 w 9150773"/>
              <a:gd name="connsiteY2" fmla="*/ 1144076 h 1400603"/>
              <a:gd name="connsiteX3" fmla="*/ 4497907 w 9150773"/>
              <a:gd name="connsiteY3" fmla="*/ 10 h 1400603"/>
              <a:gd name="connsiteX4" fmla="*/ 4811023 w 9150773"/>
              <a:gd name="connsiteY4" fmla="*/ 1164333 h 1400603"/>
              <a:gd name="connsiteX5" fmla="*/ 8243146 w 9150773"/>
              <a:gd name="connsiteY5" fmla="*/ 1365682 h 1400603"/>
              <a:gd name="connsiteX6" fmla="*/ 9150773 w 9150773"/>
              <a:gd name="connsiteY6" fmla="*/ 1386002 h 1400603"/>
              <a:gd name="connsiteX0" fmla="*/ 0 w 9150773"/>
              <a:gd name="connsiteY0" fmla="*/ 1392774 h 1400602"/>
              <a:gd name="connsiteX1" fmla="*/ 921173 w 9150773"/>
              <a:gd name="connsiteY1" fmla="*/ 1379228 h 1400602"/>
              <a:gd name="connsiteX2" fmla="*/ 4166291 w 9150773"/>
              <a:gd name="connsiteY2" fmla="*/ 1144075 h 1400602"/>
              <a:gd name="connsiteX3" fmla="*/ 4497907 w 9150773"/>
              <a:gd name="connsiteY3" fmla="*/ 9 h 1400602"/>
              <a:gd name="connsiteX4" fmla="*/ 4811023 w 9150773"/>
              <a:gd name="connsiteY4" fmla="*/ 1164332 h 1400602"/>
              <a:gd name="connsiteX5" fmla="*/ 8243146 w 9150773"/>
              <a:gd name="connsiteY5" fmla="*/ 1365681 h 1400602"/>
              <a:gd name="connsiteX6" fmla="*/ 9150773 w 9150773"/>
              <a:gd name="connsiteY6" fmla="*/ 1386001 h 1400602"/>
              <a:gd name="connsiteX0" fmla="*/ 0 w 9150773"/>
              <a:gd name="connsiteY0" fmla="*/ 1392774 h 1392774"/>
              <a:gd name="connsiteX1" fmla="*/ 1841793 w 9150773"/>
              <a:gd name="connsiteY1" fmla="*/ 1341906 h 1392774"/>
              <a:gd name="connsiteX2" fmla="*/ 4166291 w 9150773"/>
              <a:gd name="connsiteY2" fmla="*/ 1144075 h 1392774"/>
              <a:gd name="connsiteX3" fmla="*/ 4497907 w 9150773"/>
              <a:gd name="connsiteY3" fmla="*/ 9 h 1392774"/>
              <a:gd name="connsiteX4" fmla="*/ 4811023 w 9150773"/>
              <a:gd name="connsiteY4" fmla="*/ 1164332 h 1392774"/>
              <a:gd name="connsiteX5" fmla="*/ 8243146 w 9150773"/>
              <a:gd name="connsiteY5" fmla="*/ 1365681 h 1392774"/>
              <a:gd name="connsiteX6" fmla="*/ 9150773 w 9150773"/>
              <a:gd name="connsiteY6" fmla="*/ 1386001 h 1392774"/>
              <a:gd name="connsiteX0" fmla="*/ 0 w 7987556"/>
              <a:gd name="connsiteY0" fmla="*/ 1355452 h 1386001"/>
              <a:gd name="connsiteX1" fmla="*/ 678576 w 7987556"/>
              <a:gd name="connsiteY1" fmla="*/ 1341906 h 1386001"/>
              <a:gd name="connsiteX2" fmla="*/ 3003074 w 7987556"/>
              <a:gd name="connsiteY2" fmla="*/ 1144075 h 1386001"/>
              <a:gd name="connsiteX3" fmla="*/ 3334690 w 7987556"/>
              <a:gd name="connsiteY3" fmla="*/ 9 h 1386001"/>
              <a:gd name="connsiteX4" fmla="*/ 3647806 w 7987556"/>
              <a:gd name="connsiteY4" fmla="*/ 1164332 h 1386001"/>
              <a:gd name="connsiteX5" fmla="*/ 7079929 w 7987556"/>
              <a:gd name="connsiteY5" fmla="*/ 1365681 h 1386001"/>
              <a:gd name="connsiteX6" fmla="*/ 7987556 w 7987556"/>
              <a:gd name="connsiteY6" fmla="*/ 1386001 h 1386001"/>
              <a:gd name="connsiteX0" fmla="*/ 0 w 7987556"/>
              <a:gd name="connsiteY0" fmla="*/ 1355452 h 1386001"/>
              <a:gd name="connsiteX1" fmla="*/ 678576 w 7987556"/>
              <a:gd name="connsiteY1" fmla="*/ 1341906 h 1386001"/>
              <a:gd name="connsiteX2" fmla="*/ 3003074 w 7987556"/>
              <a:gd name="connsiteY2" fmla="*/ 1144075 h 1386001"/>
              <a:gd name="connsiteX3" fmla="*/ 3334690 w 7987556"/>
              <a:gd name="connsiteY3" fmla="*/ 9 h 1386001"/>
              <a:gd name="connsiteX4" fmla="*/ 3647806 w 7987556"/>
              <a:gd name="connsiteY4" fmla="*/ 1164332 h 1386001"/>
              <a:gd name="connsiteX5" fmla="*/ 5947815 w 7987556"/>
              <a:gd name="connsiteY5" fmla="*/ 1334579 h 1386001"/>
              <a:gd name="connsiteX6" fmla="*/ 7987556 w 7987556"/>
              <a:gd name="connsiteY6" fmla="*/ 1386001 h 1386001"/>
              <a:gd name="connsiteX0" fmla="*/ 0 w 6600405"/>
              <a:gd name="connsiteY0" fmla="*/ 1355452 h 1367340"/>
              <a:gd name="connsiteX1" fmla="*/ 678576 w 6600405"/>
              <a:gd name="connsiteY1" fmla="*/ 1341906 h 1367340"/>
              <a:gd name="connsiteX2" fmla="*/ 3003074 w 6600405"/>
              <a:gd name="connsiteY2" fmla="*/ 1144075 h 1367340"/>
              <a:gd name="connsiteX3" fmla="*/ 3334690 w 6600405"/>
              <a:gd name="connsiteY3" fmla="*/ 9 h 1367340"/>
              <a:gd name="connsiteX4" fmla="*/ 3647806 w 6600405"/>
              <a:gd name="connsiteY4" fmla="*/ 1164332 h 1367340"/>
              <a:gd name="connsiteX5" fmla="*/ 5947815 w 6600405"/>
              <a:gd name="connsiteY5" fmla="*/ 1334579 h 1367340"/>
              <a:gd name="connsiteX6" fmla="*/ 6600405 w 6600405"/>
              <a:gd name="connsiteY6" fmla="*/ 1367340 h 1367340"/>
              <a:gd name="connsiteX0" fmla="*/ 0 w 6600405"/>
              <a:gd name="connsiteY0" fmla="*/ 1355452 h 1368255"/>
              <a:gd name="connsiteX1" fmla="*/ 678576 w 6600405"/>
              <a:gd name="connsiteY1" fmla="*/ 1341906 h 1368255"/>
              <a:gd name="connsiteX2" fmla="*/ 3003074 w 6600405"/>
              <a:gd name="connsiteY2" fmla="*/ 1144075 h 1368255"/>
              <a:gd name="connsiteX3" fmla="*/ 3334690 w 6600405"/>
              <a:gd name="connsiteY3" fmla="*/ 9 h 1368255"/>
              <a:gd name="connsiteX4" fmla="*/ 3647806 w 6600405"/>
              <a:gd name="connsiteY4" fmla="*/ 1164332 h 1368255"/>
              <a:gd name="connsiteX5" fmla="*/ 5947815 w 6600405"/>
              <a:gd name="connsiteY5" fmla="*/ 1353241 h 1368255"/>
              <a:gd name="connsiteX6" fmla="*/ 6600405 w 6600405"/>
              <a:gd name="connsiteY6" fmla="*/ 1367340 h 1368255"/>
              <a:gd name="connsiteX0" fmla="*/ 0 w 6600405"/>
              <a:gd name="connsiteY0" fmla="*/ 1355452 h 1374169"/>
              <a:gd name="connsiteX1" fmla="*/ 678576 w 6600405"/>
              <a:gd name="connsiteY1" fmla="*/ 1360567 h 1374169"/>
              <a:gd name="connsiteX2" fmla="*/ 3003074 w 6600405"/>
              <a:gd name="connsiteY2" fmla="*/ 1144075 h 1374169"/>
              <a:gd name="connsiteX3" fmla="*/ 3334690 w 6600405"/>
              <a:gd name="connsiteY3" fmla="*/ 9 h 1374169"/>
              <a:gd name="connsiteX4" fmla="*/ 3647806 w 6600405"/>
              <a:gd name="connsiteY4" fmla="*/ 1164332 h 1374169"/>
              <a:gd name="connsiteX5" fmla="*/ 5947815 w 6600405"/>
              <a:gd name="connsiteY5" fmla="*/ 1353241 h 1374169"/>
              <a:gd name="connsiteX6" fmla="*/ 6600405 w 6600405"/>
              <a:gd name="connsiteY6" fmla="*/ 1367340 h 1374169"/>
              <a:gd name="connsiteX0" fmla="*/ 0 w 6600405"/>
              <a:gd name="connsiteY0" fmla="*/ 1324351 h 1343068"/>
              <a:gd name="connsiteX1" fmla="*/ 678576 w 6600405"/>
              <a:gd name="connsiteY1" fmla="*/ 1329466 h 1343068"/>
              <a:gd name="connsiteX2" fmla="*/ 3003074 w 6600405"/>
              <a:gd name="connsiteY2" fmla="*/ 1112974 h 1343068"/>
              <a:gd name="connsiteX3" fmla="*/ 3347131 w 6600405"/>
              <a:gd name="connsiteY3" fmla="*/ 10 h 1343068"/>
              <a:gd name="connsiteX4" fmla="*/ 3647806 w 6600405"/>
              <a:gd name="connsiteY4" fmla="*/ 1133231 h 1343068"/>
              <a:gd name="connsiteX5" fmla="*/ 5947815 w 6600405"/>
              <a:gd name="connsiteY5" fmla="*/ 1322140 h 1343068"/>
              <a:gd name="connsiteX6" fmla="*/ 6600405 w 6600405"/>
              <a:gd name="connsiteY6" fmla="*/ 1336239 h 1343068"/>
              <a:gd name="connsiteX0" fmla="*/ 0 w 6600405"/>
              <a:gd name="connsiteY0" fmla="*/ 1324351 h 1343068"/>
              <a:gd name="connsiteX1" fmla="*/ 678576 w 6600405"/>
              <a:gd name="connsiteY1" fmla="*/ 1329466 h 1343068"/>
              <a:gd name="connsiteX2" fmla="*/ 3003074 w 6600405"/>
              <a:gd name="connsiteY2" fmla="*/ 1112974 h 1343068"/>
              <a:gd name="connsiteX3" fmla="*/ 3347131 w 6600405"/>
              <a:gd name="connsiteY3" fmla="*/ 10 h 1343068"/>
              <a:gd name="connsiteX4" fmla="*/ 3647806 w 6600405"/>
              <a:gd name="connsiteY4" fmla="*/ 1133231 h 1343068"/>
              <a:gd name="connsiteX5" fmla="*/ 5947815 w 6600405"/>
              <a:gd name="connsiteY5" fmla="*/ 1322140 h 1343068"/>
              <a:gd name="connsiteX6" fmla="*/ 6600405 w 6600405"/>
              <a:gd name="connsiteY6" fmla="*/ 1336239 h 1343068"/>
              <a:gd name="connsiteX0" fmla="*/ 0 w 6600405"/>
              <a:gd name="connsiteY0" fmla="*/ 1324350 h 1343067"/>
              <a:gd name="connsiteX1" fmla="*/ 678576 w 6600405"/>
              <a:gd name="connsiteY1" fmla="*/ 1329465 h 1343067"/>
              <a:gd name="connsiteX2" fmla="*/ 3003074 w 6600405"/>
              <a:gd name="connsiteY2" fmla="*/ 1112973 h 1343067"/>
              <a:gd name="connsiteX3" fmla="*/ 3347131 w 6600405"/>
              <a:gd name="connsiteY3" fmla="*/ 9 h 1343067"/>
              <a:gd name="connsiteX4" fmla="*/ 3647806 w 6600405"/>
              <a:gd name="connsiteY4" fmla="*/ 1133230 h 1343067"/>
              <a:gd name="connsiteX5" fmla="*/ 5947815 w 6600405"/>
              <a:gd name="connsiteY5" fmla="*/ 1322139 h 1343067"/>
              <a:gd name="connsiteX6" fmla="*/ 6600405 w 6600405"/>
              <a:gd name="connsiteY6" fmla="*/ 1336238 h 1343067"/>
              <a:gd name="connsiteX0" fmla="*/ 0 w 6573312"/>
              <a:gd name="connsiteY0" fmla="*/ 1364990 h 1364990"/>
              <a:gd name="connsiteX1" fmla="*/ 651483 w 6573312"/>
              <a:gd name="connsiteY1" fmla="*/ 1329465 h 1364990"/>
              <a:gd name="connsiteX2" fmla="*/ 2975981 w 6573312"/>
              <a:gd name="connsiteY2" fmla="*/ 1112973 h 1364990"/>
              <a:gd name="connsiteX3" fmla="*/ 3320038 w 6573312"/>
              <a:gd name="connsiteY3" fmla="*/ 9 h 1364990"/>
              <a:gd name="connsiteX4" fmla="*/ 3620713 w 6573312"/>
              <a:gd name="connsiteY4" fmla="*/ 1133230 h 1364990"/>
              <a:gd name="connsiteX5" fmla="*/ 5920722 w 6573312"/>
              <a:gd name="connsiteY5" fmla="*/ 1322139 h 1364990"/>
              <a:gd name="connsiteX6" fmla="*/ 6573312 w 6573312"/>
              <a:gd name="connsiteY6" fmla="*/ 1336238 h 1364990"/>
              <a:gd name="connsiteX0" fmla="*/ 0 w 6573312"/>
              <a:gd name="connsiteY0" fmla="*/ 1364990 h 1364990"/>
              <a:gd name="connsiteX1" fmla="*/ 651483 w 6573312"/>
              <a:gd name="connsiteY1" fmla="*/ 1329465 h 1364990"/>
              <a:gd name="connsiteX2" fmla="*/ 2975981 w 6573312"/>
              <a:gd name="connsiteY2" fmla="*/ 1112973 h 1364990"/>
              <a:gd name="connsiteX3" fmla="*/ 3303369 w 6573312"/>
              <a:gd name="connsiteY3" fmla="*/ 9 h 1364990"/>
              <a:gd name="connsiteX4" fmla="*/ 3620713 w 6573312"/>
              <a:gd name="connsiteY4" fmla="*/ 1133230 h 1364990"/>
              <a:gd name="connsiteX5" fmla="*/ 5920722 w 6573312"/>
              <a:gd name="connsiteY5" fmla="*/ 1322139 h 1364990"/>
              <a:gd name="connsiteX6" fmla="*/ 6573312 w 6573312"/>
              <a:gd name="connsiteY6" fmla="*/ 1336238 h 1364990"/>
              <a:gd name="connsiteX0" fmla="*/ 0 w 6573312"/>
              <a:gd name="connsiteY0" fmla="*/ 1364990 h 1364990"/>
              <a:gd name="connsiteX1" fmla="*/ 651483 w 6573312"/>
              <a:gd name="connsiteY1" fmla="*/ 1329465 h 1364990"/>
              <a:gd name="connsiteX2" fmla="*/ 2975981 w 6573312"/>
              <a:gd name="connsiteY2" fmla="*/ 1112973 h 1364990"/>
              <a:gd name="connsiteX3" fmla="*/ 3303369 w 6573312"/>
              <a:gd name="connsiteY3" fmla="*/ 9 h 1364990"/>
              <a:gd name="connsiteX4" fmla="*/ 3620713 w 6573312"/>
              <a:gd name="connsiteY4" fmla="*/ 1133230 h 1364990"/>
              <a:gd name="connsiteX5" fmla="*/ 5920722 w 6573312"/>
              <a:gd name="connsiteY5" fmla="*/ 1322139 h 1364990"/>
              <a:gd name="connsiteX6" fmla="*/ 6573312 w 6573312"/>
              <a:gd name="connsiteY6" fmla="*/ 1336238 h 1364990"/>
              <a:gd name="connsiteX0" fmla="*/ 0 w 6573312"/>
              <a:gd name="connsiteY0" fmla="*/ 1364982 h 1364982"/>
              <a:gd name="connsiteX1" fmla="*/ 651483 w 6573312"/>
              <a:gd name="connsiteY1" fmla="*/ 1329457 h 1364982"/>
              <a:gd name="connsiteX2" fmla="*/ 2975981 w 6573312"/>
              <a:gd name="connsiteY2" fmla="*/ 1112965 h 1364982"/>
              <a:gd name="connsiteX3" fmla="*/ 3303369 w 6573312"/>
              <a:gd name="connsiteY3" fmla="*/ 1 h 1364982"/>
              <a:gd name="connsiteX4" fmla="*/ 3604044 w 6573312"/>
              <a:gd name="connsiteY4" fmla="*/ 1116553 h 1364982"/>
              <a:gd name="connsiteX5" fmla="*/ 5920722 w 6573312"/>
              <a:gd name="connsiteY5" fmla="*/ 1322131 h 1364982"/>
              <a:gd name="connsiteX6" fmla="*/ 6573312 w 6573312"/>
              <a:gd name="connsiteY6" fmla="*/ 1336230 h 1364982"/>
              <a:gd name="connsiteX0" fmla="*/ 0 w 6573312"/>
              <a:gd name="connsiteY0" fmla="*/ 1364982 h 1364982"/>
              <a:gd name="connsiteX1" fmla="*/ 651483 w 6573312"/>
              <a:gd name="connsiteY1" fmla="*/ 1329457 h 1364982"/>
              <a:gd name="connsiteX2" fmla="*/ 2975981 w 6573312"/>
              <a:gd name="connsiteY2" fmla="*/ 1112965 h 1364982"/>
              <a:gd name="connsiteX3" fmla="*/ 3303369 w 6573312"/>
              <a:gd name="connsiteY3" fmla="*/ 1 h 1364982"/>
              <a:gd name="connsiteX4" fmla="*/ 3604044 w 6573312"/>
              <a:gd name="connsiteY4" fmla="*/ 1116553 h 1364982"/>
              <a:gd name="connsiteX5" fmla="*/ 5920722 w 6573312"/>
              <a:gd name="connsiteY5" fmla="*/ 1322131 h 1364982"/>
              <a:gd name="connsiteX6" fmla="*/ 6573312 w 6573312"/>
              <a:gd name="connsiteY6" fmla="*/ 1336230 h 1364982"/>
              <a:gd name="connsiteX0" fmla="*/ 0 w 6573312"/>
              <a:gd name="connsiteY0" fmla="*/ 1364982 h 1368980"/>
              <a:gd name="connsiteX1" fmla="*/ 651483 w 6573312"/>
              <a:gd name="connsiteY1" fmla="*/ 1344697 h 1368980"/>
              <a:gd name="connsiteX2" fmla="*/ 2975981 w 6573312"/>
              <a:gd name="connsiteY2" fmla="*/ 1112965 h 1368980"/>
              <a:gd name="connsiteX3" fmla="*/ 3303369 w 6573312"/>
              <a:gd name="connsiteY3" fmla="*/ 1 h 1368980"/>
              <a:gd name="connsiteX4" fmla="*/ 3604044 w 6573312"/>
              <a:gd name="connsiteY4" fmla="*/ 1116553 h 1368980"/>
              <a:gd name="connsiteX5" fmla="*/ 5920722 w 6573312"/>
              <a:gd name="connsiteY5" fmla="*/ 1322131 h 1368980"/>
              <a:gd name="connsiteX6" fmla="*/ 6573312 w 6573312"/>
              <a:gd name="connsiteY6" fmla="*/ 1336230 h 1368980"/>
              <a:gd name="connsiteX0" fmla="*/ 0 w 6573312"/>
              <a:gd name="connsiteY0" fmla="*/ 1364982 h 1368980"/>
              <a:gd name="connsiteX1" fmla="*/ 651483 w 6573312"/>
              <a:gd name="connsiteY1" fmla="*/ 1344697 h 1368980"/>
              <a:gd name="connsiteX2" fmla="*/ 2975981 w 6573312"/>
              <a:gd name="connsiteY2" fmla="*/ 1112965 h 1368980"/>
              <a:gd name="connsiteX3" fmla="*/ 3303369 w 6573312"/>
              <a:gd name="connsiteY3" fmla="*/ 1 h 1368980"/>
              <a:gd name="connsiteX4" fmla="*/ 3604044 w 6573312"/>
              <a:gd name="connsiteY4" fmla="*/ 1116553 h 1368980"/>
              <a:gd name="connsiteX5" fmla="*/ 5920722 w 6573312"/>
              <a:gd name="connsiteY5" fmla="*/ 1322131 h 1368980"/>
              <a:gd name="connsiteX6" fmla="*/ 6573312 w 6573312"/>
              <a:gd name="connsiteY6" fmla="*/ 1336230 h 1368980"/>
              <a:gd name="connsiteX0" fmla="*/ 0 w 6573312"/>
              <a:gd name="connsiteY0" fmla="*/ 1364982 h 1368980"/>
              <a:gd name="connsiteX1" fmla="*/ 651483 w 6573312"/>
              <a:gd name="connsiteY1" fmla="*/ 1344697 h 1368980"/>
              <a:gd name="connsiteX2" fmla="*/ 2975981 w 6573312"/>
              <a:gd name="connsiteY2" fmla="*/ 1112965 h 1368980"/>
              <a:gd name="connsiteX3" fmla="*/ 3303369 w 6573312"/>
              <a:gd name="connsiteY3" fmla="*/ 1 h 1368980"/>
              <a:gd name="connsiteX4" fmla="*/ 3604044 w 6573312"/>
              <a:gd name="connsiteY4" fmla="*/ 1116553 h 1368980"/>
              <a:gd name="connsiteX5" fmla="*/ 5920722 w 6573312"/>
              <a:gd name="connsiteY5" fmla="*/ 1322131 h 1368980"/>
              <a:gd name="connsiteX6" fmla="*/ 6573312 w 6573312"/>
              <a:gd name="connsiteY6" fmla="*/ 1336230 h 1368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73312" h="1368980">
                <a:moveTo>
                  <a:pt x="0" y="1364982"/>
                </a:moveTo>
                <a:cubicBezTo>
                  <a:pt x="307058" y="1360467"/>
                  <a:pt x="155486" y="1386700"/>
                  <a:pt x="651483" y="1344697"/>
                </a:cubicBezTo>
                <a:cubicBezTo>
                  <a:pt x="1147480" y="1302694"/>
                  <a:pt x="2754980" y="1367561"/>
                  <a:pt x="2975981" y="1112965"/>
                </a:cubicBezTo>
                <a:cubicBezTo>
                  <a:pt x="3196982" y="858369"/>
                  <a:pt x="3198692" y="-597"/>
                  <a:pt x="3303369" y="1"/>
                </a:cubicBezTo>
                <a:cubicBezTo>
                  <a:pt x="3408046" y="599"/>
                  <a:pt x="3408802" y="867147"/>
                  <a:pt x="3604044" y="1116553"/>
                </a:cubicBezTo>
                <a:cubicBezTo>
                  <a:pt x="3799286" y="1365959"/>
                  <a:pt x="5294884" y="1294517"/>
                  <a:pt x="5920722" y="1322131"/>
                </a:cubicBezTo>
                <a:cubicBezTo>
                  <a:pt x="6546560" y="1349745"/>
                  <a:pt x="6270770" y="1329457"/>
                  <a:pt x="6573312" y="133623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6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4" grpId="0"/>
      <p:bldP spid="58" grpId="0"/>
      <p:bldP spid="62" grpId="0"/>
      <p:bldP spid="68" grpId="0"/>
      <p:bldP spid="69" grpId="0"/>
      <p:bldP spid="70" grpId="0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3FE5-02E4-4CAE-BB04-C931D511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3446"/>
          </a:xfrm>
        </p:spPr>
        <p:txBody>
          <a:bodyPr/>
          <a:lstStyle/>
          <a:p>
            <a:r>
              <a:rPr lang="en-US" dirty="0"/>
              <a:t>Using Bounds to Make Decisions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497E3-051F-43BA-85CA-1225B0838155}"/>
              </a:ext>
            </a:extLst>
          </p:cNvPr>
          <p:cNvSpPr txBox="1"/>
          <p:nvPr/>
        </p:nvSpPr>
        <p:spPr>
          <a:xfrm>
            <a:off x="943121" y="1019383"/>
            <a:ext cx="9541999" cy="563231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# Test the existing production model</a:t>
            </a:r>
          </a:p>
          <a:p>
            <a:r>
              <a:rPr lang="en-US" dirty="0" err="1"/>
              <a:t>currentAccuracyUpperBound</a:t>
            </a:r>
            <a:r>
              <a:rPr lang="en-US" dirty="0"/>
              <a:t> = </a:t>
            </a:r>
          </a:p>
          <a:p>
            <a:r>
              <a:rPr lang="en-US" dirty="0"/>
              <a:t>	</a:t>
            </a:r>
            <a:r>
              <a:rPr lang="en-US" dirty="0" err="1"/>
              <a:t>evaluateWithUpperBound</a:t>
            </a:r>
            <a:r>
              <a:rPr lang="en-US" dirty="0"/>
              <a:t>(</a:t>
            </a:r>
            <a:r>
              <a:rPr lang="en-US" dirty="0" err="1"/>
              <a:t>testY</a:t>
            </a:r>
            <a:r>
              <a:rPr lang="en-US" dirty="0"/>
              <a:t>, </a:t>
            </a:r>
            <a:r>
              <a:rPr lang="en-US" dirty="0" err="1"/>
              <a:t>currentModel.predict</a:t>
            </a:r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), </a:t>
            </a:r>
            <a:r>
              <a:rPr lang="en-US" dirty="0" err="1"/>
              <a:t>confidenceTarget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 Find the best model using your new modeling approach</a:t>
            </a:r>
          </a:p>
          <a:p>
            <a:r>
              <a:rPr lang="en-US" dirty="0"/>
              <a:t>for p in </a:t>
            </a:r>
            <a:r>
              <a:rPr lang="en-US" dirty="0" err="1"/>
              <a:t>hyperParametersToTry</a:t>
            </a:r>
            <a:r>
              <a:rPr lang="en-US" dirty="0"/>
              <a:t>:</a:t>
            </a:r>
          </a:p>
          <a:p>
            <a:r>
              <a:rPr lang="fr-FR" dirty="0"/>
              <a:t>	</a:t>
            </a:r>
            <a:r>
              <a:rPr lang="fr-FR" dirty="0" err="1"/>
              <a:t>model.fit</a:t>
            </a:r>
            <a:r>
              <a:rPr lang="fr-FR" dirty="0"/>
              <a:t>(</a:t>
            </a:r>
            <a:r>
              <a:rPr lang="fr-FR" dirty="0" err="1"/>
              <a:t>trainX</a:t>
            </a:r>
            <a:r>
              <a:rPr lang="fr-FR" dirty="0"/>
              <a:t>, </a:t>
            </a:r>
            <a:r>
              <a:rPr lang="fr-FR" dirty="0" err="1"/>
              <a:t>trainY</a:t>
            </a:r>
            <a:r>
              <a:rPr lang="fr-FR" dirty="0"/>
              <a:t>, p)</a:t>
            </a:r>
          </a:p>
          <a:p>
            <a:r>
              <a:rPr lang="en-US" dirty="0"/>
              <a:t>	accuracies[p] = evaluate(</a:t>
            </a:r>
            <a:r>
              <a:rPr lang="en-US" dirty="0" err="1"/>
              <a:t>validationY</a:t>
            </a:r>
            <a:r>
              <a:rPr lang="en-US" dirty="0"/>
              <a:t>, 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validationX</a:t>
            </a:r>
            <a:r>
              <a:rPr lang="en-US" dirty="0"/>
              <a:t>))</a:t>
            </a:r>
          </a:p>
          <a:p>
            <a:endParaRPr lang="en-US" dirty="0"/>
          </a:p>
          <a:p>
            <a:r>
              <a:rPr lang="en-US" dirty="0" err="1"/>
              <a:t>bestPFound</a:t>
            </a:r>
            <a:r>
              <a:rPr lang="en-US" dirty="0"/>
              <a:t> = </a:t>
            </a:r>
            <a:r>
              <a:rPr lang="en-US" dirty="0" err="1"/>
              <a:t>bestHyperParametersFound</a:t>
            </a:r>
            <a:r>
              <a:rPr lang="en-US" dirty="0"/>
              <a:t>(accuracies)</a:t>
            </a:r>
          </a:p>
          <a:p>
            <a:endParaRPr lang="en-US" dirty="0"/>
          </a:p>
          <a:p>
            <a:r>
              <a:rPr lang="en-US" dirty="0" err="1"/>
              <a:t>newModel.fit</a:t>
            </a:r>
            <a:r>
              <a:rPr lang="en-US" dirty="0"/>
              <a:t>(</a:t>
            </a:r>
            <a:r>
              <a:rPr lang="en-US" dirty="0" err="1"/>
              <a:t>trainX+validationX</a:t>
            </a:r>
            <a:r>
              <a:rPr lang="en-US" dirty="0"/>
              <a:t>, </a:t>
            </a:r>
            <a:r>
              <a:rPr lang="en-US" dirty="0" err="1"/>
              <a:t>trainY+validationY</a:t>
            </a:r>
            <a:r>
              <a:rPr lang="en-US" dirty="0"/>
              <a:t>, </a:t>
            </a:r>
            <a:r>
              <a:rPr lang="en-US" dirty="0" err="1"/>
              <a:t>bestPFound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newAccuracyLowerBound</a:t>
            </a:r>
            <a:r>
              <a:rPr lang="en-US" dirty="0"/>
              <a:t> =</a:t>
            </a:r>
          </a:p>
          <a:p>
            <a:r>
              <a:rPr lang="en-US" dirty="0"/>
              <a:t>	</a:t>
            </a:r>
            <a:r>
              <a:rPr lang="en-US" dirty="0" err="1"/>
              <a:t>evaluateWithLowerBound</a:t>
            </a:r>
            <a:r>
              <a:rPr lang="en-US" dirty="0"/>
              <a:t>(</a:t>
            </a:r>
            <a:r>
              <a:rPr lang="en-US" dirty="0" err="1"/>
              <a:t>testY</a:t>
            </a:r>
            <a:r>
              <a:rPr lang="en-US" dirty="0"/>
              <a:t>, </a:t>
            </a:r>
            <a:r>
              <a:rPr lang="en-US" dirty="0" err="1"/>
              <a:t>newModel.predict</a:t>
            </a:r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), </a:t>
            </a:r>
            <a:r>
              <a:rPr lang="en-US" dirty="0" err="1"/>
              <a:t>confidenceTarget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dirty="0" err="1"/>
              <a:t>newAccuracyLowerBound</a:t>
            </a:r>
            <a:r>
              <a:rPr lang="en-US" dirty="0"/>
              <a:t> &gt; </a:t>
            </a:r>
            <a:r>
              <a:rPr lang="en-US" dirty="0" err="1"/>
              <a:t>currentAccuracyUpperBound</a:t>
            </a:r>
            <a:r>
              <a:rPr lang="en-US" dirty="0"/>
              <a:t>:</a:t>
            </a:r>
          </a:p>
          <a:p>
            <a:r>
              <a:rPr lang="en-US" dirty="0"/>
              <a:t>	# Deploy the </a:t>
            </a:r>
            <a:r>
              <a:rPr lang="en-US" dirty="0" err="1"/>
              <a:t>newModel</a:t>
            </a:r>
            <a:r>
              <a:rPr lang="en-US" dirty="0"/>
              <a:t> (with </a:t>
            </a:r>
            <a:r>
              <a:rPr lang="en-US" dirty="0" err="1"/>
              <a:t>confidenceTarget</a:t>
            </a:r>
            <a:r>
              <a:rPr lang="en-US" dirty="0"/>
              <a:t> / 2.0)</a:t>
            </a:r>
          </a:p>
          <a:p>
            <a:r>
              <a:rPr lang="en-US" dirty="0"/>
              <a:t>else:</a:t>
            </a:r>
          </a:p>
          <a:p>
            <a:r>
              <a:rPr lang="en-US" dirty="0"/>
              <a:t>	# Stick with </a:t>
            </a:r>
            <a:r>
              <a:rPr lang="en-US" dirty="0" err="1"/>
              <a:t>currentModel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9FDAB7-25D8-4877-B1D4-5AFF009E4BCD}"/>
              </a:ext>
            </a:extLst>
          </p:cNvPr>
          <p:cNvSpPr txBox="1"/>
          <p:nvPr/>
        </p:nvSpPr>
        <p:spPr>
          <a:xfrm>
            <a:off x="929640" y="672911"/>
            <a:ext cx="3347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Should you deploy a new model?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C0DF7B-2279-43DF-B90D-416DEA326524}"/>
              </a:ext>
            </a:extLst>
          </p:cNvPr>
          <p:cNvCxnSpPr>
            <a:cxnSpLocks/>
          </p:cNvCxnSpPr>
          <p:nvPr/>
        </p:nvCxnSpPr>
        <p:spPr>
          <a:xfrm>
            <a:off x="6644640" y="5673585"/>
            <a:ext cx="1063511" cy="2547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71FCA4F-884A-4BAC-8858-4DA18DDD8386}"/>
              </a:ext>
            </a:extLst>
          </p:cNvPr>
          <p:cNvSpPr/>
          <p:nvPr/>
        </p:nvSpPr>
        <p:spPr>
          <a:xfrm>
            <a:off x="7708150" y="5673585"/>
            <a:ext cx="43390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For regular retraining might deploy unless:</a:t>
            </a:r>
          </a:p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newAccuracyUpperBound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&lt;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currentAccuracyLowerBound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86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5C2D9-34EA-4224-97BE-4DC2F2FBA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Does LOTS of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C4DB2-89CF-4436-96A7-A94A7A36C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each type of feature selection, for each hyper parameter setting, for each model structure you try…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C6DE49-35FA-4844-805F-E8AC16D5C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099756"/>
              </p:ext>
            </p:extLst>
          </p:nvPr>
        </p:nvGraphicFramePr>
        <p:xfrm>
          <a:off x="1455803" y="3074194"/>
          <a:ext cx="240221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107">
                  <a:extLst>
                    <a:ext uri="{9D8B030D-6E8A-4147-A177-3AD203B41FA5}">
                      <a16:colId xmlns:a16="http://schemas.microsoft.com/office/drawing/2014/main" val="1065541641"/>
                    </a:ext>
                  </a:extLst>
                </a:gridCol>
                <a:gridCol w="1201107">
                  <a:extLst>
                    <a:ext uri="{9D8B030D-6E8A-4147-A177-3AD203B41FA5}">
                      <a16:colId xmlns:a16="http://schemas.microsoft.com/office/drawing/2014/main" val="3267391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P(all hold)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26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307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73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.00592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21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5.29E-23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1689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1C9C24-ACF0-4C25-9A82-FE94024CA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554428"/>
              </p:ext>
            </p:extLst>
          </p:nvPr>
        </p:nvGraphicFramePr>
        <p:xfrm>
          <a:off x="6856608" y="3074194"/>
          <a:ext cx="240221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107">
                  <a:extLst>
                    <a:ext uri="{9D8B030D-6E8A-4147-A177-3AD203B41FA5}">
                      <a16:colId xmlns:a16="http://schemas.microsoft.com/office/drawing/2014/main" val="1065541641"/>
                    </a:ext>
                  </a:extLst>
                </a:gridCol>
                <a:gridCol w="1201107">
                  <a:extLst>
                    <a:ext uri="{9D8B030D-6E8A-4147-A177-3AD203B41FA5}">
                      <a16:colId xmlns:a16="http://schemas.microsoft.com/office/drawing/2014/main" val="3267391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P(all hold)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26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307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73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.9048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21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.3677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1689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EC158DA-524A-45E5-A1B7-A2A91AF3911A}"/>
              </a:ext>
            </a:extLst>
          </p:cNvPr>
          <p:cNvSpPr txBox="1"/>
          <p:nvPr/>
        </p:nvSpPr>
        <p:spPr>
          <a:xfrm>
            <a:off x="1987496" y="506333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 Bounds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8B97FD-EB2A-400D-972A-A4CCDA0FDEF7}"/>
              </a:ext>
            </a:extLst>
          </p:cNvPr>
          <p:cNvSpPr txBox="1"/>
          <p:nvPr/>
        </p:nvSpPr>
        <p:spPr>
          <a:xfrm>
            <a:off x="7300937" y="5063331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99.9% Bounds</a:t>
            </a:r>
          </a:p>
        </p:txBody>
      </p:sp>
    </p:spTree>
    <p:extLst>
      <p:ext uri="{BB962C8B-B14F-4D97-AF65-F5344CB8AC3E}">
        <p14:creationId xmlns:p14="http://schemas.microsoft.com/office/powerpoint/2010/main" val="685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903E2-8DC3-4372-A3B6-13A5CA91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Hyperparameters with 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405C8-D460-493C-B3B5-DCA2DC38A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990600"/>
            <a:ext cx="5920740" cy="304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Is some new parameter/feature worth the time/effort?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C23491-CB30-46AA-A354-C136FAA21C2B}"/>
              </a:ext>
            </a:extLst>
          </p:cNvPr>
          <p:cNvSpPr/>
          <p:nvPr/>
        </p:nvSpPr>
        <p:spPr>
          <a:xfrm>
            <a:off x="1767840" y="2217419"/>
            <a:ext cx="278892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504657-3406-4BB0-A7B2-665803B4AA9C}"/>
              </a:ext>
            </a:extLst>
          </p:cNvPr>
          <p:cNvSpPr/>
          <p:nvPr/>
        </p:nvSpPr>
        <p:spPr>
          <a:xfrm>
            <a:off x="9969044" y="2213610"/>
            <a:ext cx="185928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Test 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27CA4-5CDB-407E-89C0-25DE7C0815EC}"/>
              </a:ext>
            </a:extLst>
          </p:cNvPr>
          <p:cNvSpPr/>
          <p:nvPr/>
        </p:nvSpPr>
        <p:spPr>
          <a:xfrm>
            <a:off x="455676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2CAEAF-A259-45D8-9760-6EDF1384A0F2}"/>
              </a:ext>
            </a:extLst>
          </p:cNvPr>
          <p:cNvSpPr/>
          <p:nvPr/>
        </p:nvSpPr>
        <p:spPr>
          <a:xfrm>
            <a:off x="362712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EBCA85-B711-41CC-9834-B0D7AE64D488}"/>
              </a:ext>
            </a:extLst>
          </p:cNvPr>
          <p:cNvSpPr/>
          <p:nvPr/>
        </p:nvSpPr>
        <p:spPr>
          <a:xfrm>
            <a:off x="269748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E57995-96FC-47BB-843D-81AE0FF86226}"/>
              </a:ext>
            </a:extLst>
          </p:cNvPr>
          <p:cNvSpPr/>
          <p:nvPr/>
        </p:nvSpPr>
        <p:spPr>
          <a:xfrm>
            <a:off x="176784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3022D-B8A8-414E-9B1D-660E304A7D5C}"/>
              </a:ext>
            </a:extLst>
          </p:cNvPr>
          <p:cNvSpPr/>
          <p:nvPr/>
        </p:nvSpPr>
        <p:spPr>
          <a:xfrm>
            <a:off x="5021580" y="2217419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Validation Data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62DB4F6-75ED-4F29-980C-918AC377FE0D}"/>
              </a:ext>
            </a:extLst>
          </p:cNvPr>
          <p:cNvCxnSpPr>
            <a:cxnSpLocks/>
          </p:cNvCxnSpPr>
          <p:nvPr/>
        </p:nvCxnSpPr>
        <p:spPr>
          <a:xfrm flipH="1" flipV="1">
            <a:off x="2110740" y="1981200"/>
            <a:ext cx="99061" cy="10668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CCFAE70-28F8-4932-906F-42005C383D94}"/>
              </a:ext>
            </a:extLst>
          </p:cNvPr>
          <p:cNvSpPr/>
          <p:nvPr/>
        </p:nvSpPr>
        <p:spPr>
          <a:xfrm>
            <a:off x="679833" y="1613097"/>
            <a:ext cx="2589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 with and without feature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A783E74-5C9C-465C-BCD6-F8AEA71E3D61}"/>
              </a:ext>
            </a:extLst>
          </p:cNvPr>
          <p:cNvCxnSpPr>
            <a:cxnSpLocks/>
          </p:cNvCxnSpPr>
          <p:nvPr/>
        </p:nvCxnSpPr>
        <p:spPr>
          <a:xfrm flipV="1">
            <a:off x="5836920" y="1976552"/>
            <a:ext cx="57563" cy="1333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DC3D570-0560-4763-A504-91D56C0F0DFA}"/>
              </a:ext>
            </a:extLst>
          </p:cNvPr>
          <p:cNvSpPr/>
          <p:nvPr/>
        </p:nvSpPr>
        <p:spPr>
          <a:xfrm>
            <a:off x="4656646" y="1613097"/>
            <a:ext cx="2589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Compare using one sided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5">
                <a:extLst>
                  <a:ext uri="{FF2B5EF4-FFF2-40B4-BE49-F238E27FC236}">
                    <a16:creationId xmlns:a16="http://schemas.microsoft.com/office/drawing/2014/main" id="{91C92678-60B8-42B5-A336-B1688C03A4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29500" y="1447799"/>
                <a:ext cx="2539544" cy="53340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0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0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0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Content Placeholder 5">
                <a:extLst>
                  <a:ext uri="{FF2B5EF4-FFF2-40B4-BE49-F238E27FC236}">
                    <a16:creationId xmlns:a16="http://schemas.microsoft.com/office/drawing/2014/main" id="{91C92678-60B8-42B5-A336-B1688C03A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0" y="1447799"/>
                <a:ext cx="2539544" cy="5334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6548068D-2991-4A94-A9FB-95C6DF6826DC}"/>
              </a:ext>
            </a:extLst>
          </p:cNvPr>
          <p:cNvSpPr/>
          <p:nvPr/>
        </p:nvSpPr>
        <p:spPr>
          <a:xfrm>
            <a:off x="7429500" y="2225039"/>
            <a:ext cx="1600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Bounds overlap?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Get more Data?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Stop Optimizing?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7700BFD-7BBD-4CD0-94CD-557FF49E6A9D}"/>
              </a:ext>
            </a:extLst>
          </p:cNvPr>
          <p:cNvCxnSpPr>
            <a:cxnSpLocks/>
          </p:cNvCxnSpPr>
          <p:nvPr/>
        </p:nvCxnSpPr>
        <p:spPr>
          <a:xfrm flipV="1">
            <a:off x="8770620" y="1981200"/>
            <a:ext cx="190500" cy="2573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007D77-B25A-4AA9-89E1-587935856D86}"/>
              </a:ext>
            </a:extLst>
          </p:cNvPr>
          <p:cNvCxnSpPr>
            <a:cxnSpLocks/>
          </p:cNvCxnSpPr>
          <p:nvPr/>
        </p:nvCxnSpPr>
        <p:spPr>
          <a:xfrm flipH="1" flipV="1">
            <a:off x="1904173" y="3378003"/>
            <a:ext cx="99061" cy="10668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D5FE9D30-DC78-474A-B410-C5F461A6BBCE}"/>
              </a:ext>
            </a:extLst>
          </p:cNvPr>
          <p:cNvSpPr/>
          <p:nvPr/>
        </p:nvSpPr>
        <p:spPr>
          <a:xfrm>
            <a:off x="473266" y="3009900"/>
            <a:ext cx="2589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Split data into k ‘folds’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643F692-4E52-4D9E-B68D-5F3A3F01FF80}"/>
              </a:ext>
            </a:extLst>
          </p:cNvPr>
          <p:cNvCxnSpPr>
            <a:cxnSpLocks/>
          </p:cNvCxnSpPr>
          <p:nvPr/>
        </p:nvCxnSpPr>
        <p:spPr>
          <a:xfrm flipH="1">
            <a:off x="3483169" y="3291838"/>
            <a:ext cx="418271" cy="1928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00352250-5F95-49A6-8FDE-C1D4C9F59750}"/>
              </a:ext>
            </a:extLst>
          </p:cNvPr>
          <p:cNvSpPr/>
          <p:nvPr/>
        </p:nvSpPr>
        <p:spPr>
          <a:xfrm>
            <a:off x="3612706" y="2968824"/>
            <a:ext cx="2483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 with &amp; without feature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on k-1; validate on 1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279B8E5-C545-4B13-9EF2-F6737E047FB3}"/>
              </a:ext>
            </a:extLst>
          </p:cNvPr>
          <p:cNvCxnSpPr>
            <a:cxnSpLocks/>
          </p:cNvCxnSpPr>
          <p:nvPr/>
        </p:nvCxnSpPr>
        <p:spPr>
          <a:xfrm flipV="1">
            <a:off x="1254316" y="4127880"/>
            <a:ext cx="452564" cy="7000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341FD6DF-6518-426A-8D96-8854D214D968}"/>
              </a:ext>
            </a:extLst>
          </p:cNvPr>
          <p:cNvSpPr/>
          <p:nvPr/>
        </p:nvSpPr>
        <p:spPr>
          <a:xfrm>
            <a:off x="-55497" y="4730536"/>
            <a:ext cx="14706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Repeat n times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1D08C75-A0FD-47E8-BF7B-76F5C111A6CA}"/>
              </a:ext>
            </a:extLst>
          </p:cNvPr>
          <p:cNvSpPr/>
          <p:nvPr/>
        </p:nvSpPr>
        <p:spPr>
          <a:xfrm>
            <a:off x="455758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2E25498-D8FE-417D-83B7-08C4A0F3C638}"/>
              </a:ext>
            </a:extLst>
          </p:cNvPr>
          <p:cNvSpPr/>
          <p:nvPr/>
        </p:nvSpPr>
        <p:spPr>
          <a:xfrm>
            <a:off x="362794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A7857D5-0C0F-4589-90D8-DA28FE6F9197}"/>
              </a:ext>
            </a:extLst>
          </p:cNvPr>
          <p:cNvSpPr/>
          <p:nvPr/>
        </p:nvSpPr>
        <p:spPr>
          <a:xfrm>
            <a:off x="269830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F98BD09-02E7-4803-A706-323ACCFEC93C}"/>
              </a:ext>
            </a:extLst>
          </p:cNvPr>
          <p:cNvSpPr/>
          <p:nvPr/>
        </p:nvSpPr>
        <p:spPr>
          <a:xfrm>
            <a:off x="176866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8F238A-28EC-450B-AD6C-88C90D090A4B}"/>
              </a:ext>
            </a:extLst>
          </p:cNvPr>
          <p:cNvSpPr/>
          <p:nvPr/>
        </p:nvSpPr>
        <p:spPr>
          <a:xfrm>
            <a:off x="455676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6FF25BD-D3AC-40F3-930B-44137BBC9EC6}"/>
              </a:ext>
            </a:extLst>
          </p:cNvPr>
          <p:cNvSpPr/>
          <p:nvPr/>
        </p:nvSpPr>
        <p:spPr>
          <a:xfrm>
            <a:off x="362712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2E0F3B-2FF5-4162-B30D-114B8BDFC647}"/>
              </a:ext>
            </a:extLst>
          </p:cNvPr>
          <p:cNvSpPr/>
          <p:nvPr/>
        </p:nvSpPr>
        <p:spPr>
          <a:xfrm>
            <a:off x="269748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E1A587-BEF4-4F38-8173-9322FCE8E0BD}"/>
              </a:ext>
            </a:extLst>
          </p:cNvPr>
          <p:cNvSpPr/>
          <p:nvPr/>
        </p:nvSpPr>
        <p:spPr>
          <a:xfrm>
            <a:off x="176784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4856468-3281-4CA6-8B7C-25915DB15711}"/>
              </a:ext>
            </a:extLst>
          </p:cNvPr>
          <p:cNvSpPr/>
          <p:nvPr/>
        </p:nvSpPr>
        <p:spPr>
          <a:xfrm>
            <a:off x="455676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3E14AAC-5D65-4BF1-9937-D824C27596E3}"/>
              </a:ext>
            </a:extLst>
          </p:cNvPr>
          <p:cNvSpPr/>
          <p:nvPr/>
        </p:nvSpPr>
        <p:spPr>
          <a:xfrm>
            <a:off x="362712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FC62F49-E202-4F0C-827D-CBEA41110B72}"/>
              </a:ext>
            </a:extLst>
          </p:cNvPr>
          <p:cNvSpPr/>
          <p:nvPr/>
        </p:nvSpPr>
        <p:spPr>
          <a:xfrm>
            <a:off x="269748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5933965-4E5D-4D15-9EBF-6BCBE1634F30}"/>
              </a:ext>
            </a:extLst>
          </p:cNvPr>
          <p:cNvSpPr/>
          <p:nvPr/>
        </p:nvSpPr>
        <p:spPr>
          <a:xfrm>
            <a:off x="176784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E0E80A3-6920-4DAE-8814-677F611DD842}"/>
              </a:ext>
            </a:extLst>
          </p:cNvPr>
          <p:cNvCxnSpPr>
            <a:cxnSpLocks/>
          </p:cNvCxnSpPr>
          <p:nvPr/>
        </p:nvCxnSpPr>
        <p:spPr>
          <a:xfrm>
            <a:off x="1219200" y="5038313"/>
            <a:ext cx="548639" cy="8229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Content Placeholder 2">
                <a:extLst>
                  <a:ext uri="{FF2B5EF4-FFF2-40B4-BE49-F238E27FC236}">
                    <a16:creationId xmlns:a16="http://schemas.microsoft.com/office/drawing/2014/main" id="{7721F7DD-9B91-41EC-AAA9-13A0FD901A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29600" y="3970020"/>
                <a:ext cx="3194111" cy="9043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𝐶𝑉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𝐶𝑜𝑟𝑟𝑒𝑐𝑡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5" name="Content Placeholder 2">
                <a:extLst>
                  <a:ext uri="{FF2B5EF4-FFF2-40B4-BE49-F238E27FC236}">
                    <a16:creationId xmlns:a16="http://schemas.microsoft.com/office/drawing/2014/main" id="{7721F7DD-9B91-41EC-AAA9-13A0FD901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3970020"/>
                <a:ext cx="3194111" cy="904384"/>
              </a:xfrm>
              <a:prstGeom prst="rect">
                <a:avLst/>
              </a:prstGeom>
              <a:blipFill>
                <a:blip r:embed="rId3"/>
                <a:stretch>
                  <a:fillRect t="-101342" r="-15458" b="-109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2F29B178-55F9-400A-B123-6D18E53AE3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12089" y="4850127"/>
                <a:ext cx="3710437" cy="856270"/>
              </a:xfrm>
              <a:prstGeom prst="rect">
                <a:avLst/>
              </a:prstGeom>
            </p:spPr>
            <p:txBody>
              <a:bodyPr>
                <a:normAutofit fontScale="6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𝐴𝑐𝑐𝑢𝑟𝑎𝑐𝑦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𝐶𝑉</m:t>
                              </m:r>
                            </m:sub>
                          </m:sSub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𝐴𝑐𝑐𝑢𝑟𝑎𝑐𝑦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𝐶𝑉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𝐴𝑐𝑐𝑢𝑟𝑎𝑐𝑦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𝐶𝑉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2F29B178-55F9-400A-B123-6D18E53AE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089" y="4850127"/>
                <a:ext cx="3710437" cy="8562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15A6B879-F4D7-44C1-9239-FF8CD8B55E31}"/>
              </a:ext>
            </a:extLst>
          </p:cNvPr>
          <p:cNvSpPr/>
          <p:nvPr/>
        </p:nvSpPr>
        <p:spPr>
          <a:xfrm>
            <a:off x="1882966" y="3678973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FDB261D-DCA4-4E33-B4F6-D7015F174E03}"/>
              </a:ext>
            </a:extLst>
          </p:cNvPr>
          <p:cNvSpPr/>
          <p:nvPr/>
        </p:nvSpPr>
        <p:spPr>
          <a:xfrm>
            <a:off x="2812606" y="3672838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4D5AE7E-A7A7-4470-8CC0-2827F8FE0A5D}"/>
              </a:ext>
            </a:extLst>
          </p:cNvPr>
          <p:cNvSpPr/>
          <p:nvPr/>
        </p:nvSpPr>
        <p:spPr>
          <a:xfrm>
            <a:off x="3814636" y="367283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8D656A5-2F1F-4D14-89FE-5E44D838B653}"/>
              </a:ext>
            </a:extLst>
          </p:cNvPr>
          <p:cNvSpPr/>
          <p:nvPr/>
        </p:nvSpPr>
        <p:spPr>
          <a:xfrm>
            <a:off x="4556760" y="3672838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F0E4E7E-92D8-4D93-8DF8-60CC9A829304}"/>
              </a:ext>
            </a:extLst>
          </p:cNvPr>
          <p:cNvSpPr/>
          <p:nvPr/>
        </p:nvSpPr>
        <p:spPr>
          <a:xfrm>
            <a:off x="1882966" y="4442404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298EE09-6CF4-472C-9F69-5E380DA3CC90}"/>
              </a:ext>
            </a:extLst>
          </p:cNvPr>
          <p:cNvSpPr/>
          <p:nvPr/>
        </p:nvSpPr>
        <p:spPr>
          <a:xfrm>
            <a:off x="2812606" y="443626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AADB83-510F-4CCF-BE4A-F145AF4026E3}"/>
              </a:ext>
            </a:extLst>
          </p:cNvPr>
          <p:cNvSpPr/>
          <p:nvPr/>
        </p:nvSpPr>
        <p:spPr>
          <a:xfrm>
            <a:off x="4736220" y="4442405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7BC685C-0633-4B28-9DE3-A1DF26CC3746}"/>
              </a:ext>
            </a:extLst>
          </p:cNvPr>
          <p:cNvSpPr/>
          <p:nvPr/>
        </p:nvSpPr>
        <p:spPr>
          <a:xfrm>
            <a:off x="3644058" y="4436269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D272B56-78BA-4617-8DDA-598E472954CC}"/>
              </a:ext>
            </a:extLst>
          </p:cNvPr>
          <p:cNvSpPr/>
          <p:nvPr/>
        </p:nvSpPr>
        <p:spPr>
          <a:xfrm>
            <a:off x="1835592" y="525252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834B9F3-20E5-41D7-889C-0A7952666606}"/>
              </a:ext>
            </a:extLst>
          </p:cNvPr>
          <p:cNvSpPr/>
          <p:nvPr/>
        </p:nvSpPr>
        <p:spPr>
          <a:xfrm>
            <a:off x="4736219" y="525252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FB692B7-0125-4544-A019-12823B465AD5}"/>
              </a:ext>
            </a:extLst>
          </p:cNvPr>
          <p:cNvSpPr/>
          <p:nvPr/>
        </p:nvSpPr>
        <p:spPr>
          <a:xfrm>
            <a:off x="3767262" y="5246395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1F9A06E-714F-40AD-9AAF-903B10641465}"/>
              </a:ext>
            </a:extLst>
          </p:cNvPr>
          <p:cNvSpPr/>
          <p:nvPr/>
        </p:nvSpPr>
        <p:spPr>
          <a:xfrm>
            <a:off x="2683066" y="5257471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7A5B966-FAFB-4818-8999-2229D5C97BE8}"/>
              </a:ext>
            </a:extLst>
          </p:cNvPr>
          <p:cNvSpPr/>
          <p:nvPr/>
        </p:nvSpPr>
        <p:spPr>
          <a:xfrm>
            <a:off x="2812606" y="6022827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BEC6FDA-DFE5-4D77-9FF5-7689E4DD7FD5}"/>
              </a:ext>
            </a:extLst>
          </p:cNvPr>
          <p:cNvSpPr/>
          <p:nvPr/>
        </p:nvSpPr>
        <p:spPr>
          <a:xfrm>
            <a:off x="4734063" y="604500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778903B-28FC-4A44-9A81-38F1CF0D5568}"/>
              </a:ext>
            </a:extLst>
          </p:cNvPr>
          <p:cNvSpPr/>
          <p:nvPr/>
        </p:nvSpPr>
        <p:spPr>
          <a:xfrm>
            <a:off x="3765106" y="6038875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06DC393-249D-4894-BCEF-DB7693731927}"/>
              </a:ext>
            </a:extLst>
          </p:cNvPr>
          <p:cNvSpPr/>
          <p:nvPr/>
        </p:nvSpPr>
        <p:spPr>
          <a:xfrm>
            <a:off x="1744981" y="6038874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8872F65-9604-4CDB-9483-FBD738D93474}"/>
              </a:ext>
            </a:extLst>
          </p:cNvPr>
          <p:cNvSpPr/>
          <p:nvPr/>
        </p:nvSpPr>
        <p:spPr>
          <a:xfrm>
            <a:off x="6416040" y="38176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FA83A06-D54B-4497-9919-5B4773749BCE}"/>
              </a:ext>
            </a:extLst>
          </p:cNvPr>
          <p:cNvSpPr/>
          <p:nvPr/>
        </p:nvSpPr>
        <p:spPr>
          <a:xfrm>
            <a:off x="6416040" y="3924301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E669EA2-6DF2-4210-B15C-6287EB66B3ED}"/>
              </a:ext>
            </a:extLst>
          </p:cNvPr>
          <p:cNvSpPr/>
          <p:nvPr/>
        </p:nvSpPr>
        <p:spPr>
          <a:xfrm>
            <a:off x="6422834" y="4395587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51BA1FE-AC4F-41C3-A569-EA471530B30A}"/>
              </a:ext>
            </a:extLst>
          </p:cNvPr>
          <p:cNvSpPr/>
          <p:nvPr/>
        </p:nvSpPr>
        <p:spPr>
          <a:xfrm>
            <a:off x="6422834" y="4502263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42BE72B-413F-4CC0-A886-C2E6005CF02B}"/>
              </a:ext>
            </a:extLst>
          </p:cNvPr>
          <p:cNvSpPr/>
          <p:nvPr/>
        </p:nvSpPr>
        <p:spPr>
          <a:xfrm>
            <a:off x="6422834" y="4973549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6986CFB-65AA-49B2-BBF1-7390E4DF0052}"/>
              </a:ext>
            </a:extLst>
          </p:cNvPr>
          <p:cNvSpPr/>
          <p:nvPr/>
        </p:nvSpPr>
        <p:spPr>
          <a:xfrm>
            <a:off x="6422834" y="5080225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0A37E5B-57AD-4E27-BA77-1CC54B8EAFD8}"/>
              </a:ext>
            </a:extLst>
          </p:cNvPr>
          <p:cNvSpPr/>
          <p:nvPr/>
        </p:nvSpPr>
        <p:spPr>
          <a:xfrm>
            <a:off x="6416040" y="5560306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9E8163D-2014-49BD-B732-AEF32B3A6664}"/>
              </a:ext>
            </a:extLst>
          </p:cNvPr>
          <p:cNvSpPr/>
          <p:nvPr/>
        </p:nvSpPr>
        <p:spPr>
          <a:xfrm>
            <a:off x="6416040" y="5666982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D912186-1621-42C7-A5FB-50E40EA6E225}"/>
              </a:ext>
            </a:extLst>
          </p:cNvPr>
          <p:cNvCxnSpPr>
            <a:cxnSpLocks/>
            <a:endCxn id="84" idx="1"/>
          </p:cNvCxnSpPr>
          <p:nvPr/>
        </p:nvCxnSpPr>
        <p:spPr>
          <a:xfrm>
            <a:off x="5486400" y="3959081"/>
            <a:ext cx="929640" cy="1252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1C979F5-F830-4A8F-B9B0-03D395549832}"/>
              </a:ext>
            </a:extLst>
          </p:cNvPr>
          <p:cNvCxnSpPr>
            <a:cxnSpLocks/>
            <a:endCxn id="87" idx="1"/>
          </p:cNvCxnSpPr>
          <p:nvPr/>
        </p:nvCxnSpPr>
        <p:spPr>
          <a:xfrm flipV="1">
            <a:off x="4389533" y="4656152"/>
            <a:ext cx="2033301" cy="1234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DB23FD9-4156-4182-B535-10169312B984}"/>
              </a:ext>
            </a:extLst>
          </p:cNvPr>
          <p:cNvCxnSpPr>
            <a:cxnSpLocks/>
            <a:stCxn id="78" idx="3"/>
            <a:endCxn id="89" idx="1"/>
          </p:cNvCxnSpPr>
          <p:nvPr/>
        </p:nvCxnSpPr>
        <p:spPr>
          <a:xfrm flipV="1">
            <a:off x="3612706" y="5234114"/>
            <a:ext cx="2810128" cy="1772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8BC5C995-4817-4A65-8661-B135F7689918}"/>
              </a:ext>
            </a:extLst>
          </p:cNvPr>
          <p:cNvCxnSpPr>
            <a:cxnSpLocks/>
            <a:endCxn id="91" idx="1"/>
          </p:cNvCxnSpPr>
          <p:nvPr/>
        </p:nvCxnSpPr>
        <p:spPr>
          <a:xfrm flipV="1">
            <a:off x="2635694" y="5820871"/>
            <a:ext cx="3780346" cy="3795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CE4CDF8-DD41-40FA-B63C-3FA8912A47EA}"/>
              </a:ext>
            </a:extLst>
          </p:cNvPr>
          <p:cNvSpPr/>
          <p:nvPr/>
        </p:nvSpPr>
        <p:spPr>
          <a:xfrm>
            <a:off x="6416040" y="3101990"/>
            <a:ext cx="2148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Use all validation data when calculating bounds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C5389D66-CFB3-4B60-B17A-8C9DB7B0B4A7}"/>
              </a:ext>
            </a:extLst>
          </p:cNvPr>
          <p:cNvCxnSpPr>
            <a:cxnSpLocks/>
          </p:cNvCxnSpPr>
          <p:nvPr/>
        </p:nvCxnSpPr>
        <p:spPr>
          <a:xfrm flipV="1">
            <a:off x="7245793" y="3623718"/>
            <a:ext cx="183707" cy="1786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246179-BF5A-4F13-A6B5-B9A72355A987}"/>
              </a:ext>
            </a:extLst>
          </p:cNvPr>
          <p:cNvSpPr/>
          <p:nvPr/>
        </p:nvSpPr>
        <p:spPr>
          <a:xfrm>
            <a:off x="9494520" y="3042942"/>
            <a:ext cx="2483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Probably want to reserve test data, depending on needs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7C0BC99-FDB3-42C4-B14B-E9F2CA6330F6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10728960" y="2747010"/>
            <a:ext cx="169724" cy="2628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09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8" grpId="0"/>
      <p:bldP spid="23" grpId="0"/>
      <p:bldP spid="24" grpId="0"/>
      <p:bldP spid="25" grpId="0"/>
      <p:bldP spid="31" grpId="0"/>
      <p:bldP spid="33" grpId="0"/>
      <p:bldP spid="37" grpId="0"/>
      <p:bldP spid="42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0" grpId="0"/>
      <p:bldP spid="81" grpId="0"/>
      <p:bldP spid="82" grpId="0"/>
      <p:bldP spid="83" grpId="0"/>
      <p:bldP spid="84" grpId="0" animBg="1"/>
      <p:bldP spid="85" grpId="0"/>
      <p:bldP spid="86" grpId="0" animBg="1"/>
      <p:bldP spid="87" grpId="0"/>
      <p:bldP spid="88" grpId="0" animBg="1"/>
      <p:bldP spid="89" grpId="0"/>
      <p:bldP spid="90" grpId="0" animBg="1"/>
      <p:bldP spid="91" grpId="0"/>
      <p:bldP spid="103" grpId="0"/>
      <p:bldP spid="1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881E-12BA-4A51-B06F-5E45BCF0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Validation pseudo-code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F9753-F6C7-458A-99C2-24ACD13F919D}"/>
              </a:ext>
            </a:extLst>
          </p:cNvPr>
          <p:cNvSpPr txBox="1"/>
          <p:nvPr/>
        </p:nvSpPr>
        <p:spPr>
          <a:xfrm>
            <a:off x="838200" y="1496391"/>
            <a:ext cx="10809849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totalCorrect</a:t>
            </a:r>
            <a:r>
              <a:rPr lang="en-US" dirty="0"/>
              <a:t> = 0</a:t>
            </a:r>
          </a:p>
          <a:p>
            <a:endParaRPr lang="en-US" dirty="0"/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range(K):</a:t>
            </a:r>
          </a:p>
          <a:p>
            <a:r>
              <a:rPr lang="en-US" dirty="0"/>
              <a:t>     (</a:t>
            </a:r>
            <a:r>
              <a:rPr lang="en-US" dirty="0" err="1"/>
              <a:t>foldTrainX</a:t>
            </a:r>
            <a:r>
              <a:rPr lang="en-US" dirty="0"/>
              <a:t>, </a:t>
            </a:r>
            <a:r>
              <a:rPr lang="en-US" dirty="0" err="1"/>
              <a:t>foldTrainY</a:t>
            </a:r>
            <a:r>
              <a:rPr lang="en-US" dirty="0"/>
              <a:t>)                    = </a:t>
            </a:r>
            <a:r>
              <a:rPr lang="en-US" dirty="0" err="1"/>
              <a:t>GetAllDataExceptFold</a:t>
            </a:r>
            <a:r>
              <a:rPr lang="en-US" dirty="0"/>
              <a:t>(</a:t>
            </a:r>
            <a:r>
              <a:rPr lang="en-US" dirty="0" err="1"/>
              <a:t>trainX</a:t>
            </a:r>
            <a:r>
              <a:rPr lang="en-US" dirty="0"/>
              <a:t>, </a:t>
            </a:r>
            <a:r>
              <a:rPr lang="en-US" dirty="0" err="1"/>
              <a:t>trainY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/>
              <a:t>     (</a:t>
            </a:r>
            <a:r>
              <a:rPr lang="en-US" dirty="0" err="1"/>
              <a:t>foldValidationX</a:t>
            </a:r>
            <a:r>
              <a:rPr lang="en-US" dirty="0"/>
              <a:t>, </a:t>
            </a:r>
            <a:r>
              <a:rPr lang="en-US" dirty="0" err="1"/>
              <a:t>foldValidationY</a:t>
            </a:r>
            <a:r>
              <a:rPr lang="en-US" dirty="0"/>
              <a:t>) = </a:t>
            </a:r>
            <a:r>
              <a:rPr lang="en-US" dirty="0" err="1"/>
              <a:t>GetDataInFold</a:t>
            </a:r>
            <a:r>
              <a:rPr lang="en-US" dirty="0"/>
              <a:t>(</a:t>
            </a:r>
            <a:r>
              <a:rPr lang="en-US" dirty="0" err="1"/>
              <a:t>trainX</a:t>
            </a:r>
            <a:r>
              <a:rPr lang="en-US" dirty="0"/>
              <a:t>, </a:t>
            </a:r>
            <a:r>
              <a:rPr lang="en-US" dirty="0" err="1"/>
              <a:t>trainY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# do feature engineering/selection on </a:t>
            </a:r>
            <a:r>
              <a:rPr lang="en-US" dirty="0" err="1"/>
              <a:t>foldTrainX</a:t>
            </a:r>
            <a:r>
              <a:rPr lang="en-US" dirty="0"/>
              <a:t>, </a:t>
            </a:r>
            <a:r>
              <a:rPr lang="en-US" dirty="0" err="1"/>
              <a:t>foldTrainY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model.fit</a:t>
            </a:r>
            <a:r>
              <a:rPr lang="en-US" dirty="0"/>
              <a:t>(</a:t>
            </a:r>
            <a:r>
              <a:rPr lang="en-US" dirty="0" err="1"/>
              <a:t>foldTrainX</a:t>
            </a:r>
            <a:r>
              <a:rPr lang="en-US" dirty="0"/>
              <a:t>, </a:t>
            </a:r>
            <a:r>
              <a:rPr lang="en-US" dirty="0" err="1"/>
              <a:t>foldTrainY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# </a:t>
            </a:r>
            <a:r>
              <a:rPr lang="en-US" dirty="0" err="1"/>
              <a:t>featurize</a:t>
            </a:r>
            <a:r>
              <a:rPr lang="en-US" dirty="0"/>
              <a:t> </a:t>
            </a:r>
            <a:r>
              <a:rPr lang="en-US" dirty="0" err="1"/>
              <a:t>foldValidationX</a:t>
            </a:r>
            <a:r>
              <a:rPr lang="en-US" dirty="0"/>
              <a:t> using the same method you used on </a:t>
            </a:r>
            <a:r>
              <a:rPr lang="en-US" dirty="0" err="1"/>
              <a:t>foldTrainX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totalCorrect</a:t>
            </a:r>
            <a:r>
              <a:rPr lang="en-US" dirty="0"/>
              <a:t> += </a:t>
            </a:r>
            <a:r>
              <a:rPr lang="en-US" dirty="0" err="1"/>
              <a:t>CountCorrect</a:t>
            </a:r>
            <a:r>
              <a:rPr lang="en-US" dirty="0"/>
              <a:t>(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foldValidationX</a:t>
            </a:r>
            <a:r>
              <a:rPr lang="en-US" dirty="0"/>
              <a:t>), </a:t>
            </a:r>
            <a:r>
              <a:rPr lang="en-US" dirty="0" err="1"/>
              <a:t>foldValidationY</a:t>
            </a:r>
            <a:r>
              <a:rPr lang="en-US" dirty="0"/>
              <a:t>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accuracy = </a:t>
            </a:r>
            <a:r>
              <a:rPr lang="en-US" dirty="0" err="1"/>
              <a:t>totalCorrect</a:t>
            </a:r>
            <a:r>
              <a:rPr lang="en-US" dirty="0"/>
              <a:t> /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 err="1"/>
              <a:t>trainX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upper = accuracy + z * sqrt( (accuracy * (1 - accuracy) ) /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 err="1"/>
              <a:t>trainX</a:t>
            </a:r>
            <a:r>
              <a:rPr lang="en-US" dirty="0"/>
              <a:t>) )</a:t>
            </a:r>
          </a:p>
          <a:p>
            <a:r>
              <a:rPr lang="en-US" dirty="0"/>
              <a:t>lower  = accuracy - z * sqrt( (accuracy * (1 - accuracy) ) /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 err="1"/>
              <a:t>trainX</a:t>
            </a:r>
            <a:r>
              <a:rPr lang="en-US" dirty="0"/>
              <a:t>) )</a:t>
            </a:r>
          </a:p>
        </p:txBody>
      </p:sp>
    </p:spTree>
    <p:extLst>
      <p:ext uri="{BB962C8B-B14F-4D97-AF65-F5344CB8AC3E}">
        <p14:creationId xmlns:p14="http://schemas.microsoft.com/office/powerpoint/2010/main" val="147506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530F-4B87-4D11-9E01-A9001FF1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2B274-1D5F-4A36-99FE-73563B62A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 = 5 or 10 – </a:t>
            </a:r>
            <a:r>
              <a:rPr lang="en-US" b="1" i="1" dirty="0"/>
              <a:t>k-fold cross validation</a:t>
            </a:r>
          </a:p>
          <a:p>
            <a:pPr lvl="1"/>
            <a:r>
              <a:rPr lang="en-US" dirty="0"/>
              <a:t>Do this if you can afford the time…</a:t>
            </a:r>
          </a:p>
          <a:p>
            <a:pPr lvl="1"/>
            <a:r>
              <a:rPr lang="en-US" dirty="0"/>
              <a:t>Unless you have lots of data</a:t>
            </a:r>
          </a:p>
          <a:p>
            <a:endParaRPr lang="en-US" dirty="0"/>
          </a:p>
          <a:p>
            <a:r>
              <a:rPr lang="en-US" dirty="0"/>
              <a:t>K = n – </a:t>
            </a:r>
            <a:r>
              <a:rPr lang="en-US" b="1" i="1" dirty="0"/>
              <a:t>Leave out one cross validation</a:t>
            </a:r>
          </a:p>
          <a:p>
            <a:pPr lvl="1"/>
            <a:r>
              <a:rPr lang="en-US" dirty="0"/>
              <a:t>Do this if you have very little data</a:t>
            </a:r>
          </a:p>
          <a:p>
            <a:pPr lvl="1"/>
            <a:endParaRPr lang="en-US" dirty="0"/>
          </a:p>
          <a:p>
            <a:r>
              <a:rPr lang="en-US" dirty="0"/>
              <a:t>And be careful of:</a:t>
            </a:r>
          </a:p>
          <a:p>
            <a:pPr lvl="1"/>
            <a:r>
              <a:rPr lang="en-US" dirty="0"/>
              <a:t>Time series</a:t>
            </a:r>
          </a:p>
          <a:p>
            <a:pPr lvl="1"/>
            <a:r>
              <a:rPr lang="en-US" dirty="0"/>
              <a:t>Dependencies (e.g. spam campaigns)</a:t>
            </a:r>
          </a:p>
          <a:p>
            <a:pPr lvl="1"/>
            <a:r>
              <a:rPr lang="en-US" dirty="0"/>
              <a:t>Other violations of independence assumptions</a:t>
            </a:r>
          </a:p>
        </p:txBody>
      </p:sp>
    </p:spTree>
    <p:extLst>
      <p:ext uri="{BB962C8B-B14F-4D97-AF65-F5344CB8AC3E}">
        <p14:creationId xmlns:p14="http://schemas.microsoft.com/office/powerpoint/2010/main" val="243085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B7F3-9BA5-44B0-B297-9C3F5D12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210185"/>
            <a:ext cx="10515600" cy="610235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49571-10AC-44F9-859C-CC6CFF7F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205"/>
            <a:ext cx="5105400" cy="4351338"/>
          </a:xfrm>
        </p:spPr>
        <p:txBody>
          <a:bodyPr>
            <a:normAutofit/>
          </a:bodyPr>
          <a:lstStyle/>
          <a:p>
            <a:r>
              <a:rPr lang="en-US" dirty="0"/>
              <a:t>Use statistics to know relationship between model quality on training data and model quality on the true concept.</a:t>
            </a:r>
          </a:p>
          <a:p>
            <a:endParaRPr lang="en-US" dirty="0"/>
          </a:p>
          <a:p>
            <a:r>
              <a:rPr lang="en-US" dirty="0"/>
              <a:t>One sided bounds can give probability one model is better than another on true concept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FCD854-7170-4DAD-BE38-147D857A53BB}"/>
              </a:ext>
            </a:extLst>
          </p:cNvPr>
          <p:cNvSpPr txBox="1">
            <a:spLocks/>
          </p:cNvSpPr>
          <p:nvPr/>
        </p:nvSpPr>
        <p:spPr>
          <a:xfrm>
            <a:off x="6248400" y="1494790"/>
            <a:ext cx="5105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Cross Validation standard technique to get more statistical power out of your training data</a:t>
            </a:r>
          </a:p>
          <a:p>
            <a:endParaRPr lang="en-US" dirty="0"/>
          </a:p>
          <a:p>
            <a:r>
              <a:rPr lang="en-US" dirty="0"/>
              <a:t>When modeling: don’t think in terms of point accuracies; think in terms of distributions of </a:t>
            </a:r>
            <a:r>
              <a:rPr lang="en-US"/>
              <a:t>possible accuracies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C7F2DAF-98EF-4A15-B58E-873F4D4770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8024" y="515303"/>
                <a:ext cx="2960751" cy="9011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𝐴𝑐𝑐𝑢𝑟𝑎𝑐𝑦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𝐶𝑜𝑟𝑟𝑒𝑐𝑡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C7F2DAF-98EF-4A15-B58E-873F4D477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024" y="515303"/>
                <a:ext cx="2960751" cy="9011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33BD699-B35C-4AF7-854F-286994ADDF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62945" y="365125"/>
                <a:ext cx="4284275" cy="901147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33BD699-B35C-4AF7-854F-286994ADD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945" y="365125"/>
                <a:ext cx="4284275" cy="901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D7B920F5-0523-4AFE-9145-AFB8F3A941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0613492"/>
                  </p:ext>
                </p:extLst>
              </p:nvPr>
            </p:nvGraphicFramePr>
            <p:xfrm>
              <a:off x="6832098" y="5507168"/>
              <a:ext cx="4114764" cy="9144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396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One Sided 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97.5%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D7B920F5-0523-4AFE-9145-AFB8F3A941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0613492"/>
                  </p:ext>
                </p:extLst>
              </p:nvPr>
            </p:nvGraphicFramePr>
            <p:xfrm>
              <a:off x="6832098" y="5507168"/>
              <a:ext cx="4114764" cy="9144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One Sided 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97.5%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92" t="-133846" r="-301183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49821AA-63B5-4738-A0EF-2C571D58AC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92988" y="5824387"/>
                <a:ext cx="3995824" cy="8234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Upper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Lower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baseline="-25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49821AA-63B5-4738-A0EF-2C571D58A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988" y="5824387"/>
                <a:ext cx="3995824" cy="823428"/>
              </a:xfrm>
              <a:prstGeom prst="rect">
                <a:avLst/>
              </a:prstGeom>
              <a:blipFill>
                <a:blip r:embed="rId5"/>
                <a:stretch>
                  <a:fillRect l="-1679" t="-5882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70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1AD12-9060-4C53-B060-8A78EB5F1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Good is a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E15E-0D20-491D-A958-DB222A09A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predict how well a model will perform when deployed to customers</a:t>
            </a:r>
          </a:p>
          <a:p>
            <a:endParaRPr lang="en-US" dirty="0"/>
          </a:p>
          <a:p>
            <a:r>
              <a:rPr lang="en-US" dirty="0"/>
              <a:t>Use data:</a:t>
            </a:r>
          </a:p>
          <a:p>
            <a:pPr lvl="1"/>
            <a:r>
              <a:rPr lang="en-US" dirty="0"/>
              <a:t>Train</a:t>
            </a:r>
          </a:p>
          <a:p>
            <a:pPr lvl="1"/>
            <a:r>
              <a:rPr lang="en-US" dirty="0"/>
              <a:t>Validation (tune)</a:t>
            </a:r>
          </a:p>
          <a:p>
            <a:pPr lvl="1"/>
            <a:r>
              <a:rPr lang="en-US" dirty="0"/>
              <a:t>Test (generalization)</a:t>
            </a:r>
          </a:p>
          <a:p>
            <a:endParaRPr lang="en-US" dirty="0"/>
          </a:p>
          <a:p>
            <a:r>
              <a:rPr lang="en-US" dirty="0"/>
              <a:t>Assumption: All data is created independently by the same process.</a:t>
            </a:r>
          </a:p>
        </p:txBody>
      </p:sp>
    </p:spTree>
    <p:extLst>
      <p:ext uri="{BB962C8B-B14F-4D97-AF65-F5344CB8AC3E}">
        <p14:creationId xmlns:p14="http://schemas.microsoft.com/office/powerpoint/2010/main" val="245346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61893-F6F2-47D1-A6F5-D8B7BDA9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What Does Good Mean? </a:t>
            </a:r>
          </a:p>
        </p:txBody>
      </p:sp>
      <p:pic>
        <p:nvPicPr>
          <p:cNvPr id="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7637014E-2471-4AFE-A9D3-3A9581E7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45" y="2884452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B0EF63A2-CC53-4BF5-8F2C-5A198E2F4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327134" y="3143007"/>
            <a:ext cx="1022131" cy="14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30CE65-54A3-4A5A-ADD9-22CB44465A90}"/>
              </a:ext>
            </a:extLst>
          </p:cNvPr>
          <p:cNvSpPr txBox="1"/>
          <p:nvPr/>
        </p:nvSpPr>
        <p:spPr>
          <a:xfrm>
            <a:off x="327134" y="2864745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Dataset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781703-2BED-4DAF-8FD6-832A00FCFA39}"/>
              </a:ext>
            </a:extLst>
          </p:cNvPr>
          <p:cNvSpPr txBox="1"/>
          <p:nvPr/>
        </p:nvSpPr>
        <p:spPr>
          <a:xfrm>
            <a:off x="2827283" y="2564524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AFF192-60B0-45D8-AF83-E19B08B4C900}"/>
              </a:ext>
            </a:extLst>
          </p:cNvPr>
          <p:cNvSpPr txBox="1"/>
          <p:nvPr/>
        </p:nvSpPr>
        <p:spPr>
          <a:xfrm>
            <a:off x="2668874" y="4421842"/>
            <a:ext cx="163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 Model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E2810E-0DCC-4078-86C9-9F98EF5A30C0}"/>
              </a:ext>
            </a:extLst>
          </p:cNvPr>
          <p:cNvCxnSpPr>
            <a:cxnSpLocks/>
          </p:cNvCxnSpPr>
          <p:nvPr/>
        </p:nvCxnSpPr>
        <p:spPr>
          <a:xfrm>
            <a:off x="3848756" y="3329473"/>
            <a:ext cx="449448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1F97A8A-4733-4BE9-AAFA-3AD96B9D2B5E}"/>
              </a:ext>
            </a:extLst>
          </p:cNvPr>
          <p:cNvSpPr txBox="1"/>
          <p:nvPr/>
        </p:nvSpPr>
        <p:spPr>
          <a:xfrm>
            <a:off x="5683657" y="3016217"/>
            <a:ext cx="8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Deploy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5DDC9B8-A73F-4418-8196-6F489214817F}"/>
              </a:ext>
            </a:extLst>
          </p:cNvPr>
          <p:cNvCxnSpPr>
            <a:cxnSpLocks/>
          </p:cNvCxnSpPr>
          <p:nvPr/>
        </p:nvCxnSpPr>
        <p:spPr>
          <a:xfrm flipV="1">
            <a:off x="1574004" y="3016470"/>
            <a:ext cx="1253279" cy="64113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9C30515-1F2D-432B-A61C-EA33FCD34BEF}"/>
              </a:ext>
            </a:extLst>
          </p:cNvPr>
          <p:cNvCxnSpPr/>
          <p:nvPr/>
        </p:nvCxnSpPr>
        <p:spPr>
          <a:xfrm>
            <a:off x="1574004" y="3973545"/>
            <a:ext cx="1094870" cy="36722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BD165D8-C10C-4C36-A1C7-D2CF83D893A2}"/>
              </a:ext>
            </a:extLst>
          </p:cNvPr>
          <p:cNvSpPr txBox="1"/>
          <p:nvPr/>
        </p:nvSpPr>
        <p:spPr>
          <a:xfrm>
            <a:off x="1886292" y="2855548"/>
            <a:ext cx="67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Training</a:t>
            </a:r>
          </a:p>
          <a:p>
            <a:pPr algn="ctr"/>
            <a:r>
              <a:rPr lang="en-US" sz="1200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C16ECC-8235-40AF-8BC6-386AE121F134}"/>
              </a:ext>
            </a:extLst>
          </p:cNvPr>
          <p:cNvSpPr txBox="1"/>
          <p:nvPr/>
        </p:nvSpPr>
        <p:spPr>
          <a:xfrm>
            <a:off x="1810777" y="4204452"/>
            <a:ext cx="621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Testing</a:t>
            </a:r>
          </a:p>
          <a:p>
            <a:pPr algn="ctr"/>
            <a:r>
              <a:rPr lang="en-US" sz="1200" dirty="0"/>
              <a:t>Data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D70505F-5511-4351-8CEA-19346D76B162}"/>
              </a:ext>
            </a:extLst>
          </p:cNvPr>
          <p:cNvCxnSpPr>
            <a:cxnSpLocks/>
          </p:cNvCxnSpPr>
          <p:nvPr/>
        </p:nvCxnSpPr>
        <p:spPr>
          <a:xfrm>
            <a:off x="9262188" y="3349475"/>
            <a:ext cx="1355808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BD1FA9A-3378-4063-86BC-72A1A5D8E837}"/>
              </a:ext>
            </a:extLst>
          </p:cNvPr>
          <p:cNvSpPr txBox="1"/>
          <p:nvPr/>
        </p:nvSpPr>
        <p:spPr>
          <a:xfrm>
            <a:off x="9397064" y="3329653"/>
            <a:ext cx="1094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Customer</a:t>
            </a:r>
          </a:p>
          <a:p>
            <a:pPr algn="ctr"/>
            <a:r>
              <a:rPr lang="en-US" sz="1600" dirty="0"/>
              <a:t>Interaction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FF665A2-AF69-4FFA-A048-847C797E2819}"/>
              </a:ext>
            </a:extLst>
          </p:cNvPr>
          <p:cNvCxnSpPr>
            <a:cxnSpLocks/>
          </p:cNvCxnSpPr>
          <p:nvPr/>
        </p:nvCxnSpPr>
        <p:spPr>
          <a:xfrm>
            <a:off x="3741025" y="4872244"/>
            <a:ext cx="0" cy="799425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CB6E12-4BDE-4345-A2A3-6CA879AB9138}"/>
              </a:ext>
            </a:extLst>
          </p:cNvPr>
          <p:cNvCxnSpPr>
            <a:cxnSpLocks/>
          </p:cNvCxnSpPr>
          <p:nvPr/>
        </p:nvCxnSpPr>
        <p:spPr>
          <a:xfrm>
            <a:off x="10836168" y="4204452"/>
            <a:ext cx="0" cy="140476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9BDF4B3-2195-413F-AA81-A61046D83BD0}"/>
              </a:ext>
            </a:extLst>
          </p:cNvPr>
          <p:cNvSpPr txBox="1"/>
          <p:nvPr/>
        </p:nvSpPr>
        <p:spPr>
          <a:xfrm>
            <a:off x="10062570" y="5152072"/>
            <a:ext cx="74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Actual</a:t>
            </a:r>
          </a:p>
          <a:p>
            <a:pPr algn="ctr"/>
            <a:r>
              <a:rPr lang="en-US" sz="1200" dirty="0"/>
              <a:t>Accuracy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8CC81A-13AD-42FB-9E06-FF0D0E4080AD}"/>
              </a:ext>
            </a:extLst>
          </p:cNvPr>
          <p:cNvSpPr txBox="1"/>
          <p:nvPr/>
        </p:nvSpPr>
        <p:spPr>
          <a:xfrm>
            <a:off x="2916532" y="5147549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Estimated</a:t>
            </a:r>
          </a:p>
          <a:p>
            <a:pPr algn="ctr"/>
            <a:r>
              <a:rPr lang="en-US" sz="1200" dirty="0"/>
              <a:t>Accuracy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0702C2E-A9DB-463F-90DB-DE6CA7B448CA}"/>
              </a:ext>
            </a:extLst>
          </p:cNvPr>
          <p:cNvCxnSpPr>
            <a:cxnSpLocks/>
          </p:cNvCxnSpPr>
          <p:nvPr/>
        </p:nvCxnSpPr>
        <p:spPr>
          <a:xfrm flipV="1">
            <a:off x="6558455" y="1343818"/>
            <a:ext cx="0" cy="433176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DEB113F-FEBC-4980-9975-794CD1AB875D}"/>
              </a:ext>
            </a:extLst>
          </p:cNvPr>
          <p:cNvSpPr txBox="1"/>
          <p:nvPr/>
        </p:nvSpPr>
        <p:spPr>
          <a:xfrm>
            <a:off x="559029" y="1343818"/>
            <a:ext cx="218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458EA-7077-48E5-8110-D201475FA854}"/>
              </a:ext>
            </a:extLst>
          </p:cNvPr>
          <p:cNvSpPr txBox="1"/>
          <p:nvPr/>
        </p:nvSpPr>
        <p:spPr>
          <a:xfrm>
            <a:off x="6799208" y="1343818"/>
            <a:ext cx="264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Performance Environment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/>
              <p:nvPr/>
            </p:nvSpPr>
            <p:spPr>
              <a:xfrm>
                <a:off x="2757089" y="5716780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𝑒𝑟𝑟𝑜𝑟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089" y="5716780"/>
                <a:ext cx="196787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id="{84B6DFFD-A3C3-410F-934B-259B35D053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80654" y="3146997"/>
            <a:ext cx="646331" cy="64633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613EDA-E17F-49E8-93F7-0404D25611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02906" y="3396425"/>
            <a:ext cx="249546" cy="24954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95F9152-D3C3-427F-897F-4C6D380C22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915" y="2726826"/>
            <a:ext cx="950653" cy="1342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/>
              <p:nvPr/>
            </p:nvSpPr>
            <p:spPr>
              <a:xfrm>
                <a:off x="9872661" y="5716780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𝑒𝑟𝑟𝑜𝑟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2661" y="5716780"/>
                <a:ext cx="1967871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7751524-C881-4A10-86CA-833AB5292932}"/>
              </a:ext>
            </a:extLst>
          </p:cNvPr>
          <p:cNvCxnSpPr>
            <a:cxnSpLocks/>
          </p:cNvCxnSpPr>
          <p:nvPr/>
        </p:nvCxnSpPr>
        <p:spPr>
          <a:xfrm flipV="1">
            <a:off x="4509504" y="5901446"/>
            <a:ext cx="5553066" cy="404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4345261-DAA1-4E9F-B691-2EB94DAA9CB9}"/>
              </a:ext>
            </a:extLst>
          </p:cNvPr>
          <p:cNvSpPr txBox="1"/>
          <p:nvPr/>
        </p:nvSpPr>
        <p:spPr>
          <a:xfrm>
            <a:off x="6482758" y="5671669"/>
            <a:ext cx="981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How do they</a:t>
            </a:r>
          </a:p>
          <a:p>
            <a:pPr algn="ctr"/>
            <a:r>
              <a:rPr lang="en-US" sz="1200" dirty="0"/>
              <a:t>relate?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E68809-82C6-4AEC-9266-C3DF09F64D91}"/>
              </a:ext>
            </a:extLst>
          </p:cNvPr>
          <p:cNvSpPr txBox="1"/>
          <p:nvPr/>
        </p:nvSpPr>
        <p:spPr>
          <a:xfrm>
            <a:off x="2827283" y="6315889"/>
            <a:ext cx="2159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 out of 100 correct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26D360-4D51-4F1F-B97F-7E14E462F309}"/>
              </a:ext>
            </a:extLst>
          </p:cNvPr>
          <p:cNvSpPr txBox="1"/>
          <p:nvPr/>
        </p:nvSpPr>
        <p:spPr>
          <a:xfrm>
            <a:off x="9397064" y="6309225"/>
            <a:ext cx="254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 out of 100,000 correct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16CA472-0603-4D58-95CD-A512BF81A7BB}"/>
              </a:ext>
            </a:extLst>
          </p:cNvPr>
          <p:cNvCxnSpPr>
            <a:cxnSpLocks/>
            <a:stCxn id="10" idx="3"/>
            <a:endCxn id="39" idx="1"/>
          </p:cNvCxnSpPr>
          <p:nvPr/>
        </p:nvCxnSpPr>
        <p:spPr>
          <a:xfrm flipV="1">
            <a:off x="4986720" y="6493891"/>
            <a:ext cx="4410344" cy="666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7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22" grpId="0"/>
      <p:bldP spid="23" grpId="0"/>
      <p:bldP spid="26" grpId="0"/>
      <p:bldP spid="31" grpId="0"/>
      <p:bldP spid="32" grpId="0"/>
      <p:bldP spid="38" grpId="0"/>
      <p:bldP spid="55" grpId="0"/>
      <p:bldP spid="58" grpId="0"/>
      <p:bldP spid="10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5677747" cy="705059"/>
          </a:xfrm>
        </p:spPr>
        <p:txBody>
          <a:bodyPr/>
          <a:lstStyle/>
          <a:p>
            <a:r>
              <a:rPr lang="en-US" dirty="0"/>
              <a:t>A Little Bit of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4117-C47A-4AD2-A536-014EEE703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499" y="853440"/>
            <a:ext cx="4988767" cy="846667"/>
          </a:xfrm>
        </p:spPr>
        <p:txBody>
          <a:bodyPr>
            <a:normAutofit/>
          </a:bodyPr>
          <a:lstStyle/>
          <a:p>
            <a:r>
              <a:rPr lang="en-US" sz="2000" dirty="0"/>
              <a:t>Flip a coin 10 time, see 7 heads…</a:t>
            </a:r>
          </a:p>
          <a:p>
            <a:r>
              <a:rPr lang="en-US" sz="2000" dirty="0"/>
              <a:t>Test a model on 10 samples, see 7 correct...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F3A310-A2F7-4165-9BAE-3EA4190AB125}"/>
              </a:ext>
            </a:extLst>
          </p:cNvPr>
          <p:cNvSpPr/>
          <p:nvPr/>
        </p:nvSpPr>
        <p:spPr>
          <a:xfrm>
            <a:off x="7789302" y="565235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100%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C369B30-FF6E-46E2-83FC-35B692A2587E}"/>
              </a:ext>
            </a:extLst>
          </p:cNvPr>
          <p:cNvSpPr/>
          <p:nvPr/>
        </p:nvSpPr>
        <p:spPr>
          <a:xfrm>
            <a:off x="5970666" y="566251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A27E88E-D12C-42E2-88C6-B1640157E457}"/>
              </a:ext>
            </a:extLst>
          </p:cNvPr>
          <p:cNvSpPr/>
          <p:nvPr/>
        </p:nvSpPr>
        <p:spPr>
          <a:xfrm>
            <a:off x="6881675" y="565235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B3DC055-B4A6-4E36-810C-51BC37404E8D}"/>
              </a:ext>
            </a:extLst>
          </p:cNvPr>
          <p:cNvSpPr/>
          <p:nvPr/>
        </p:nvSpPr>
        <p:spPr>
          <a:xfrm>
            <a:off x="5059657" y="566082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EF29F3-3FCD-4807-91AF-186C89A6802F}"/>
              </a:ext>
            </a:extLst>
          </p:cNvPr>
          <p:cNvSpPr/>
          <p:nvPr/>
        </p:nvSpPr>
        <p:spPr>
          <a:xfrm>
            <a:off x="5967284" y="540174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6E82812-9F99-4BDB-8358-A351493FC7D8}"/>
              </a:ext>
            </a:extLst>
          </p:cNvPr>
          <p:cNvSpPr/>
          <p:nvPr/>
        </p:nvSpPr>
        <p:spPr>
          <a:xfrm>
            <a:off x="4145484" y="565912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A0FB19D-34EF-4EC3-98B6-3519CAEF0A65}"/>
              </a:ext>
            </a:extLst>
          </p:cNvPr>
          <p:cNvSpPr/>
          <p:nvPr/>
        </p:nvSpPr>
        <p:spPr>
          <a:xfrm>
            <a:off x="5970693" y="514435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172FF1F-1122-4DA0-BBAE-1F3E776B0AEC}"/>
              </a:ext>
            </a:extLst>
          </p:cNvPr>
          <p:cNvSpPr/>
          <p:nvPr/>
        </p:nvSpPr>
        <p:spPr>
          <a:xfrm>
            <a:off x="5970666" y="4886976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75453CE-B5C6-40EF-95BD-310B4766B604}"/>
              </a:ext>
            </a:extLst>
          </p:cNvPr>
          <p:cNvSpPr/>
          <p:nvPr/>
        </p:nvSpPr>
        <p:spPr>
          <a:xfrm>
            <a:off x="5059657" y="540174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22DBBE0-5A6B-450A-A62C-F87D25705214}"/>
              </a:ext>
            </a:extLst>
          </p:cNvPr>
          <p:cNvSpPr/>
          <p:nvPr/>
        </p:nvSpPr>
        <p:spPr>
          <a:xfrm>
            <a:off x="6885054" y="539496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97789E-C437-4993-8CB5-AEA1D3AE06E3}"/>
              </a:ext>
            </a:extLst>
          </p:cNvPr>
          <p:cNvSpPr/>
          <p:nvPr/>
        </p:nvSpPr>
        <p:spPr>
          <a:xfrm>
            <a:off x="6881675" y="513758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2F6CD9E-20A6-44B6-985B-AE0E462F5362}"/>
              </a:ext>
            </a:extLst>
          </p:cNvPr>
          <p:cNvSpPr/>
          <p:nvPr/>
        </p:nvSpPr>
        <p:spPr>
          <a:xfrm>
            <a:off x="5059657" y="5144357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71F0865-86C2-4C3F-9873-7EA289FE488F}"/>
              </a:ext>
            </a:extLst>
          </p:cNvPr>
          <p:cNvSpPr/>
          <p:nvPr/>
        </p:nvSpPr>
        <p:spPr>
          <a:xfrm>
            <a:off x="5967500" y="462958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AE61CA73-BB25-410D-99E7-87CCEAA5269C}"/>
              </a:ext>
            </a:extLst>
          </p:cNvPr>
          <p:cNvSpPr txBox="1">
            <a:spLocks/>
          </p:cNvSpPr>
          <p:nvPr/>
        </p:nvSpPr>
        <p:spPr>
          <a:xfrm>
            <a:off x="8581815" y="627844"/>
            <a:ext cx="3251624" cy="307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1: Most likely Accuracy is 70%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2: Most likely Accuracy is 60%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3: Most likely Accuracy is 60%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4: Most likely Accuracy is 55%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5: Most likely Accuracy is 54%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6: Most likely Accuracy is 50%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7: Most likely Accuracy is 48.6%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8: Most likely Accuracy is 50%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n: Most likely Accuracy is 50%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3420399-6729-4372-9DA7-36A48248D1F6}"/>
              </a:ext>
            </a:extLst>
          </p:cNvPr>
          <p:cNvSpPr/>
          <p:nvPr/>
        </p:nvSpPr>
        <p:spPr>
          <a:xfrm>
            <a:off x="4687419" y="648886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938033" y="6479406"/>
            <a:ext cx="32992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Accuracy in a single accuracy test on 10 samples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C7F2049-8E13-4E07-AFA6-7A8C8A0453A2}"/>
              </a:ext>
            </a:extLst>
          </p:cNvPr>
          <p:cNvSpPr/>
          <p:nvPr/>
        </p:nvSpPr>
        <p:spPr>
          <a:xfrm>
            <a:off x="1517227" y="4639733"/>
            <a:ext cx="9150773" cy="1288126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288126">
                <a:moveTo>
                  <a:pt x="0" y="1280160"/>
                </a:moveTo>
                <a:cubicBezTo>
                  <a:pt x="307058" y="1275645"/>
                  <a:pt x="441395" y="1308383"/>
                  <a:pt x="921173" y="1266614"/>
                </a:cubicBezTo>
                <a:cubicBezTo>
                  <a:pt x="1400951" y="1224845"/>
                  <a:pt x="2269066" y="1240649"/>
                  <a:pt x="2878666" y="1029547"/>
                </a:cubicBezTo>
                <a:cubicBezTo>
                  <a:pt x="3488266" y="818445"/>
                  <a:pt x="4012071" y="0"/>
                  <a:pt x="4578773" y="0"/>
                </a:cubicBezTo>
                <a:cubicBezTo>
                  <a:pt x="5145475" y="0"/>
                  <a:pt x="5668151" y="820704"/>
                  <a:pt x="6278880" y="1029548"/>
                </a:cubicBezTo>
                <a:cubicBezTo>
                  <a:pt x="6889609" y="1238392"/>
                  <a:pt x="7764497" y="1212427"/>
                  <a:pt x="8243146" y="1253067"/>
                </a:cubicBezTo>
                <a:cubicBezTo>
                  <a:pt x="8721795" y="1293707"/>
                  <a:pt x="8848231" y="1266614"/>
                  <a:pt x="9150773" y="1273387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F7D0F1-BC4D-4F85-B8EE-8920F17FE31F}"/>
              </a:ext>
            </a:extLst>
          </p:cNvPr>
          <p:cNvSpPr txBox="1"/>
          <p:nvPr/>
        </p:nvSpPr>
        <p:spPr>
          <a:xfrm>
            <a:off x="207883" y="2466305"/>
            <a:ext cx="8389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Central Limit Theorem</a:t>
            </a:r>
            <a:r>
              <a:rPr lang="en-US" dirty="0"/>
              <a:t>: distribution of sample means approximates</a:t>
            </a:r>
          </a:p>
          <a:p>
            <a:r>
              <a:rPr lang="en-US" dirty="0"/>
              <a:t>	a normal distribution as the sample size gets large…</a:t>
            </a:r>
          </a:p>
          <a:p>
            <a:endParaRPr lang="en-US" dirty="0"/>
          </a:p>
          <a:p>
            <a:r>
              <a:rPr lang="en-US" dirty="0"/>
              <a:t>	where the average of sample means is the population mean…</a:t>
            </a:r>
          </a:p>
          <a:p>
            <a:endParaRPr lang="en-US" dirty="0"/>
          </a:p>
          <a:p>
            <a:r>
              <a:rPr lang="en-US" dirty="0"/>
              <a:t>	and the variance of the sample means is proportional to population variance…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4DED373-9F90-4743-8EBF-76FA7E23DF44}"/>
              </a:ext>
            </a:extLst>
          </p:cNvPr>
          <p:cNvCxnSpPr>
            <a:cxnSpLocks/>
          </p:cNvCxnSpPr>
          <p:nvPr/>
        </p:nvCxnSpPr>
        <p:spPr>
          <a:xfrm>
            <a:off x="3171704" y="3761461"/>
            <a:ext cx="1461256" cy="15650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62CC9DD-38BD-4D35-ACF5-75D0151DAB86}"/>
              </a:ext>
            </a:extLst>
          </p:cNvPr>
          <p:cNvCxnSpPr>
            <a:cxnSpLocks/>
          </p:cNvCxnSpPr>
          <p:nvPr/>
        </p:nvCxnSpPr>
        <p:spPr>
          <a:xfrm>
            <a:off x="5430145" y="3625442"/>
            <a:ext cx="669219" cy="8246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endCxn id="43" idx="2"/>
          </p:cNvCxnSpPr>
          <p:nvPr/>
        </p:nvCxnSpPr>
        <p:spPr>
          <a:xfrm>
            <a:off x="6099364" y="4428658"/>
            <a:ext cx="3382" cy="149124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E222FCA-B214-4F63-85C7-C04899D4AA48}"/>
              </a:ext>
            </a:extLst>
          </p:cNvPr>
          <p:cNvCxnSpPr>
            <a:cxnSpLocks/>
          </p:cNvCxnSpPr>
          <p:nvPr/>
        </p:nvCxnSpPr>
        <p:spPr>
          <a:xfrm flipH="1">
            <a:off x="6759787" y="4172373"/>
            <a:ext cx="799255" cy="10498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E6ADEEC-F36F-45C6-A6DF-D762FFF0103F}"/>
              </a:ext>
            </a:extLst>
          </p:cNvPr>
          <p:cNvCxnSpPr>
            <a:cxnSpLocks/>
          </p:cNvCxnSpPr>
          <p:nvPr/>
        </p:nvCxnSpPr>
        <p:spPr>
          <a:xfrm flipV="1">
            <a:off x="5022661" y="5269653"/>
            <a:ext cx="212317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24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000"/>
                            </p:stCondLst>
                            <p:childTnLst>
                              <p:par>
                                <p:cTn id="2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6585373" cy="705059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Normal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4117-C47A-4AD2-A536-014EEE703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499" y="853440"/>
            <a:ext cx="5818288" cy="1270005"/>
          </a:xfrm>
        </p:spPr>
        <p:txBody>
          <a:bodyPr>
            <a:normAutofit/>
          </a:bodyPr>
          <a:lstStyle/>
          <a:p>
            <a:r>
              <a:rPr lang="en-US" sz="2000" dirty="0"/>
              <a:t>Imagine you know the model is 50% accurate…</a:t>
            </a:r>
          </a:p>
          <a:p>
            <a:r>
              <a:rPr lang="en-US" sz="2000" dirty="0"/>
              <a:t>Use 100 test samples to test the model…</a:t>
            </a:r>
          </a:p>
          <a:p>
            <a:r>
              <a:rPr lang="en-US" sz="2000" dirty="0"/>
              <a:t>What error rate will you observe on this test set?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381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374285" y="6239397"/>
            <a:ext cx="3450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Number Correct on test set of 100 if Accuracy = 50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C7F2049-8E13-4E07-AFA6-7A8C8A0453A2}"/>
              </a:ext>
            </a:extLst>
          </p:cNvPr>
          <p:cNvSpPr/>
          <p:nvPr/>
        </p:nvSpPr>
        <p:spPr>
          <a:xfrm>
            <a:off x="1517227" y="4639729"/>
            <a:ext cx="9150773" cy="1303027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649 h 1292781"/>
              <a:gd name="connsiteX1" fmla="*/ 921173 w 9150773"/>
              <a:gd name="connsiteY1" fmla="*/ 1267103 h 1292781"/>
              <a:gd name="connsiteX2" fmla="*/ 3677920 w 9150773"/>
              <a:gd name="connsiteY2" fmla="*/ 1172276 h 1292781"/>
              <a:gd name="connsiteX3" fmla="*/ 4578773 w 9150773"/>
              <a:gd name="connsiteY3" fmla="*/ 489 h 1292781"/>
              <a:gd name="connsiteX4" fmla="*/ 6278880 w 9150773"/>
              <a:gd name="connsiteY4" fmla="*/ 1030037 h 1292781"/>
              <a:gd name="connsiteX5" fmla="*/ 8243146 w 9150773"/>
              <a:gd name="connsiteY5" fmla="*/ 1253556 h 1292781"/>
              <a:gd name="connsiteX6" fmla="*/ 9150773 w 9150773"/>
              <a:gd name="connsiteY6" fmla="*/ 1273876 h 1292781"/>
              <a:gd name="connsiteX0" fmla="*/ 0 w 9150773"/>
              <a:gd name="connsiteY0" fmla="*/ 1280164 h 1295212"/>
              <a:gd name="connsiteX1" fmla="*/ 921173 w 9150773"/>
              <a:gd name="connsiteY1" fmla="*/ 1266618 h 1295212"/>
              <a:gd name="connsiteX2" fmla="*/ 3677920 w 9150773"/>
              <a:gd name="connsiteY2" fmla="*/ 1171791 h 1295212"/>
              <a:gd name="connsiteX3" fmla="*/ 4578773 w 9150773"/>
              <a:gd name="connsiteY3" fmla="*/ 4 h 1295212"/>
              <a:gd name="connsiteX4" fmla="*/ 5479626 w 9150773"/>
              <a:gd name="connsiteY4" fmla="*/ 1185338 h 1295212"/>
              <a:gd name="connsiteX5" fmla="*/ 8243146 w 9150773"/>
              <a:gd name="connsiteY5" fmla="*/ 1253071 h 1295212"/>
              <a:gd name="connsiteX6" fmla="*/ 9150773 w 9150773"/>
              <a:gd name="connsiteY6" fmla="*/ 1273391 h 1295212"/>
              <a:gd name="connsiteX0" fmla="*/ 0 w 9150773"/>
              <a:gd name="connsiteY0" fmla="*/ 1280164 h 1301337"/>
              <a:gd name="connsiteX1" fmla="*/ 921173 w 9150773"/>
              <a:gd name="connsiteY1" fmla="*/ 1266618 h 1301337"/>
              <a:gd name="connsiteX2" fmla="*/ 3677920 w 9150773"/>
              <a:gd name="connsiteY2" fmla="*/ 1171791 h 1301337"/>
              <a:gd name="connsiteX3" fmla="*/ 4578773 w 9150773"/>
              <a:gd name="connsiteY3" fmla="*/ 4 h 1301337"/>
              <a:gd name="connsiteX4" fmla="*/ 5479626 w 9150773"/>
              <a:gd name="connsiteY4" fmla="*/ 1185338 h 1301337"/>
              <a:gd name="connsiteX5" fmla="*/ 8243146 w 9150773"/>
              <a:gd name="connsiteY5" fmla="*/ 1266618 h 1301337"/>
              <a:gd name="connsiteX6" fmla="*/ 9150773 w 9150773"/>
              <a:gd name="connsiteY6" fmla="*/ 1273391 h 1301337"/>
              <a:gd name="connsiteX0" fmla="*/ 0 w 9150773"/>
              <a:gd name="connsiteY0" fmla="*/ 1280164 h 1303027"/>
              <a:gd name="connsiteX1" fmla="*/ 921173 w 9150773"/>
              <a:gd name="connsiteY1" fmla="*/ 1286938 h 1303027"/>
              <a:gd name="connsiteX2" fmla="*/ 3677920 w 9150773"/>
              <a:gd name="connsiteY2" fmla="*/ 1171791 h 1303027"/>
              <a:gd name="connsiteX3" fmla="*/ 4578773 w 9150773"/>
              <a:gd name="connsiteY3" fmla="*/ 4 h 1303027"/>
              <a:gd name="connsiteX4" fmla="*/ 5479626 w 9150773"/>
              <a:gd name="connsiteY4" fmla="*/ 1185338 h 1303027"/>
              <a:gd name="connsiteX5" fmla="*/ 8243146 w 9150773"/>
              <a:gd name="connsiteY5" fmla="*/ 1266618 h 1303027"/>
              <a:gd name="connsiteX6" fmla="*/ 9150773 w 9150773"/>
              <a:gd name="connsiteY6" fmla="*/ 1273391 h 130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303027">
                <a:moveTo>
                  <a:pt x="0" y="1280164"/>
                </a:moveTo>
                <a:lnTo>
                  <a:pt x="921173" y="1286938"/>
                </a:lnTo>
                <a:cubicBezTo>
                  <a:pt x="1534160" y="1268876"/>
                  <a:pt x="3068320" y="1386280"/>
                  <a:pt x="3677920" y="1171791"/>
                </a:cubicBezTo>
                <a:cubicBezTo>
                  <a:pt x="4287520" y="957302"/>
                  <a:pt x="4278489" y="-2254"/>
                  <a:pt x="4578773" y="4"/>
                </a:cubicBezTo>
                <a:cubicBezTo>
                  <a:pt x="4879057" y="2262"/>
                  <a:pt x="4868897" y="974236"/>
                  <a:pt x="5479626" y="1185338"/>
                </a:cubicBezTo>
                <a:cubicBezTo>
                  <a:pt x="6090355" y="1396440"/>
                  <a:pt x="7631288" y="1251943"/>
                  <a:pt x="8243146" y="1266618"/>
                </a:cubicBezTo>
                <a:lnTo>
                  <a:pt x="9150773" y="1273391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cxnSpLocks/>
            <a:stCxn id="60" idx="3"/>
          </p:cNvCxnSpPr>
          <p:nvPr/>
        </p:nvCxnSpPr>
        <p:spPr>
          <a:xfrm>
            <a:off x="6096000" y="4639733"/>
            <a:ext cx="6746" cy="128016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E6ADEEC-F36F-45C6-A6DF-D762FFF0103F}"/>
              </a:ext>
            </a:extLst>
          </p:cNvPr>
          <p:cNvCxnSpPr>
            <a:cxnSpLocks/>
          </p:cNvCxnSpPr>
          <p:nvPr/>
        </p:nvCxnSpPr>
        <p:spPr>
          <a:xfrm>
            <a:off x="5703147" y="5269653"/>
            <a:ext cx="76538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EE17895-DE9D-4B5A-804A-DB2A944C2D56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6170509" y="3802521"/>
            <a:ext cx="437052" cy="7627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95672A4-14F5-4ADE-9122-BC2C35831061}"/>
              </a:ext>
            </a:extLst>
          </p:cNvPr>
          <p:cNvSpPr/>
          <p:nvPr/>
        </p:nvSpPr>
        <p:spPr>
          <a:xfrm>
            <a:off x="4938033" y="3494744"/>
            <a:ext cx="3339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50 correct is about 8%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E4D8893-FB2B-43A8-A43D-89EC76D3B602}"/>
              </a:ext>
            </a:extLst>
          </p:cNvPr>
          <p:cNvSpPr/>
          <p:nvPr/>
        </p:nvSpPr>
        <p:spPr>
          <a:xfrm>
            <a:off x="1999717" y="4004497"/>
            <a:ext cx="3339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40 correct is about 1%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254840A-BC0F-41A1-ABFA-CA4F72A30DC3}"/>
              </a:ext>
            </a:extLst>
          </p:cNvPr>
          <p:cNvCxnSpPr>
            <a:cxnSpLocks/>
          </p:cNvCxnSpPr>
          <p:nvPr/>
        </p:nvCxnSpPr>
        <p:spPr>
          <a:xfrm>
            <a:off x="3691467" y="4292595"/>
            <a:ext cx="1489250" cy="14283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351A24D-4D9F-4A3F-9239-6DC861966009}"/>
              </a:ext>
            </a:extLst>
          </p:cNvPr>
          <p:cNvCxnSpPr>
            <a:cxnSpLocks/>
          </p:cNvCxnSpPr>
          <p:nvPr/>
        </p:nvCxnSpPr>
        <p:spPr>
          <a:xfrm flipH="1">
            <a:off x="6607561" y="4818604"/>
            <a:ext cx="1557568" cy="4036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C6D2687B-3AE6-48D0-A0DE-6529BE7209F7}"/>
              </a:ext>
            </a:extLst>
          </p:cNvPr>
          <p:cNvSpPr/>
          <p:nvPr/>
        </p:nvSpPr>
        <p:spPr>
          <a:xfrm>
            <a:off x="6495598" y="4506694"/>
            <a:ext cx="35289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55 correct is about 4.8%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1B2B8E4-1313-40DE-8C46-186FCFBF2F4D}"/>
              </a:ext>
            </a:extLst>
          </p:cNvPr>
          <p:cNvSpPr/>
          <p:nvPr/>
        </p:nvSpPr>
        <p:spPr>
          <a:xfrm>
            <a:off x="638582" y="5159846"/>
            <a:ext cx="31756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1 correct is very low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B3C5B8E-7BD9-47EC-9E98-8EE9238243B4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1639193" y="5467623"/>
            <a:ext cx="587196" cy="3752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49F6690-5F7E-4E48-A08A-3BD15EFFD3DD}"/>
              </a:ext>
            </a:extLst>
          </p:cNvPr>
          <p:cNvCxnSpPr>
            <a:cxnSpLocks/>
            <a:stCxn id="72" idx="2"/>
          </p:cNvCxnSpPr>
          <p:nvPr/>
        </p:nvCxnSpPr>
        <p:spPr>
          <a:xfrm flipH="1">
            <a:off x="8277089" y="2000617"/>
            <a:ext cx="1669528" cy="13626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5E544B14-4524-4B2C-B8BF-78B589C4372D}"/>
              </a:ext>
            </a:extLst>
          </p:cNvPr>
          <p:cNvSpPr/>
          <p:nvPr/>
        </p:nvSpPr>
        <p:spPr>
          <a:xfrm>
            <a:off x="8277089" y="1477397"/>
            <a:ext cx="3339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92% chance you’re going to see something other than 50 correct!</a:t>
            </a:r>
          </a:p>
        </p:txBody>
      </p:sp>
    </p:spTree>
    <p:extLst>
      <p:ext uri="{BB962C8B-B14F-4D97-AF65-F5344CB8AC3E}">
        <p14:creationId xmlns:p14="http://schemas.microsoft.com/office/powerpoint/2010/main" val="335318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13" grpId="0"/>
      <p:bldP spid="59" grpId="0"/>
      <p:bldP spid="66" grpId="0"/>
      <p:bldP spid="68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51F7B-BA17-42E6-8A15-1315222E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180"/>
            <a:ext cx="10515600" cy="717339"/>
          </a:xfrm>
        </p:spPr>
        <p:txBody>
          <a:bodyPr/>
          <a:lstStyle/>
          <a:p>
            <a:r>
              <a:rPr lang="en-US" dirty="0"/>
              <a:t>Intuition about the Normal Distribution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80254BB-1046-4B5C-865F-E0DCB1900B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950018"/>
              </p:ext>
            </p:extLst>
          </p:nvPr>
        </p:nvGraphicFramePr>
        <p:xfrm>
          <a:off x="652585" y="1541585"/>
          <a:ext cx="4156482" cy="2407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4913F83-7088-4566-9052-E43C981F9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654544"/>
              </p:ext>
            </p:extLst>
          </p:nvPr>
        </p:nvGraphicFramePr>
        <p:xfrm>
          <a:off x="652585" y="4089645"/>
          <a:ext cx="4156482" cy="2403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C73C663-0F6B-4B49-AF93-3737B28FCFC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908797" y="1690688"/>
                <a:ext cx="2946400" cy="9011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𝐴𝑐𝑐𝑢𝑟𝑎𝑐𝑦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𝐶𝑜𝑟𝑟𝑒𝑐𝑡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C73C663-0F6B-4B49-AF93-3737B28FCF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908797" y="1690688"/>
                <a:ext cx="2946400" cy="901147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5">
                <a:extLst>
                  <a:ext uri="{FF2B5EF4-FFF2-40B4-BE49-F238E27FC236}">
                    <a16:creationId xmlns:a16="http://schemas.microsoft.com/office/drawing/2014/main" id="{BD33A4C2-7510-4A44-BF9C-B12C9FF882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8797" y="2565677"/>
                <a:ext cx="4605868" cy="90114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Content Placeholder 5">
                <a:extLst>
                  <a:ext uri="{FF2B5EF4-FFF2-40B4-BE49-F238E27FC236}">
                    <a16:creationId xmlns:a16="http://schemas.microsoft.com/office/drawing/2014/main" id="{BD33A4C2-7510-4A44-BF9C-B12C9FF88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8797" y="2565677"/>
                <a:ext cx="4605868" cy="9011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1C81A75-9588-41FD-9A65-5DDD5C8A0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9970761"/>
              </p:ext>
            </p:extLst>
          </p:nvPr>
        </p:nvGraphicFramePr>
        <p:xfrm>
          <a:off x="6824784" y="37957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27166D6-F24E-44BB-80DE-03EB527778E4}"/>
              </a:ext>
            </a:extLst>
          </p:cNvPr>
          <p:cNvCxnSpPr>
            <a:cxnSpLocks/>
          </p:cNvCxnSpPr>
          <p:nvPr/>
        </p:nvCxnSpPr>
        <p:spPr>
          <a:xfrm>
            <a:off x="3141785" y="2207958"/>
            <a:ext cx="1969477" cy="11686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FBC23AB-6386-4AEF-81F8-05E4C0114AC0}"/>
              </a:ext>
            </a:extLst>
          </p:cNvPr>
          <p:cNvSpPr/>
          <p:nvPr/>
        </p:nvSpPr>
        <p:spPr>
          <a:xfrm>
            <a:off x="4961670" y="3481421"/>
            <a:ext cx="20723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Higher / Lower accuracy means less variance &amp; narrower distribution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79F7A4E-3780-4F81-88B7-5C3349A0AC78}"/>
              </a:ext>
            </a:extLst>
          </p:cNvPr>
          <p:cNvCxnSpPr>
            <a:cxnSpLocks/>
          </p:cNvCxnSpPr>
          <p:nvPr/>
        </p:nvCxnSpPr>
        <p:spPr>
          <a:xfrm flipV="1">
            <a:off x="4360985" y="4220085"/>
            <a:ext cx="836246" cy="4925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70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Graphic spid="8" grpId="0">
        <p:bldAsOne/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7469554" cy="705059"/>
          </a:xfrm>
        </p:spPr>
        <p:txBody>
          <a:bodyPr>
            <a:normAutofit/>
          </a:bodyPr>
          <a:lstStyle/>
          <a:p>
            <a:r>
              <a:rPr lang="en-US" dirty="0"/>
              <a:t>So How Accurate is my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4117-C47A-4AD2-A536-014EEE703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499" y="853440"/>
            <a:ext cx="7904439" cy="1766714"/>
          </a:xfrm>
        </p:spPr>
        <p:txBody>
          <a:bodyPr>
            <a:normAutofit/>
          </a:bodyPr>
          <a:lstStyle/>
          <a:p>
            <a:r>
              <a:rPr lang="en-US" sz="2000" dirty="0"/>
              <a:t>We know how things work when we know the model’s true accuracy…</a:t>
            </a:r>
          </a:p>
          <a:p>
            <a:r>
              <a:rPr lang="en-US" sz="2000" dirty="0"/>
              <a:t>What happens when we don’t know it?</a:t>
            </a:r>
          </a:p>
          <a:p>
            <a:r>
              <a:rPr lang="en-US" sz="2000" dirty="0"/>
              <a:t>Test the model on 100 samples, observe 40 correct…</a:t>
            </a:r>
          </a:p>
          <a:p>
            <a:r>
              <a:rPr lang="en-US" sz="2000" dirty="0"/>
              <a:t>What is the true accuracy of the model that generated this observation?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100%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6E82812-9F99-4BDB-8358-A351493FC7D8}"/>
              </a:ext>
            </a:extLst>
          </p:cNvPr>
          <p:cNvSpPr/>
          <p:nvPr/>
        </p:nvSpPr>
        <p:spPr>
          <a:xfrm>
            <a:off x="5059664" y="565235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ontent Placeholder 2">
                <a:extLst>
                  <a:ext uri="{FF2B5EF4-FFF2-40B4-BE49-F238E27FC236}">
                    <a16:creationId xmlns:a16="http://schemas.microsoft.com/office/drawing/2014/main" id="{AE61CA73-BB25-410D-99E7-87CCEAA526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17224" y="2475991"/>
                <a:ext cx="6142089" cy="9705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40%, there is an 8% chance to have this observation…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50%, there is a 1% chance to have this observation…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35%, there is a 4.7% chance to have this observation…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10% there is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2.4 ∗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−15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chance to have this observation…</a:t>
                </a:r>
              </a:p>
            </p:txBody>
          </p:sp>
        </mc:Choice>
        <mc:Fallback xmlns="">
          <p:sp>
            <p:nvSpPr>
              <p:cNvPr id="55" name="Content Placeholder 2">
                <a:extLst>
                  <a:ext uri="{FF2B5EF4-FFF2-40B4-BE49-F238E27FC236}">
                    <a16:creationId xmlns:a16="http://schemas.microsoft.com/office/drawing/2014/main" id="{AE61CA73-BB25-410D-99E7-87CCEAA52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224" y="2475991"/>
                <a:ext cx="6142089" cy="970515"/>
              </a:xfrm>
              <a:prstGeom prst="rect">
                <a:avLst/>
              </a:prstGeom>
              <a:blipFill>
                <a:blip r:embed="rId2"/>
                <a:stretch>
                  <a:fillRect l="-298" t="-3145" b="-35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C3420399-6729-4372-9DA7-36A48248D1F6}"/>
              </a:ext>
            </a:extLst>
          </p:cNvPr>
          <p:cNvSpPr/>
          <p:nvPr/>
        </p:nvSpPr>
        <p:spPr>
          <a:xfrm>
            <a:off x="4687419" y="648886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938033" y="6479406"/>
            <a:ext cx="27990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Accuracy in a single test on 100 samples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C7F2049-8E13-4E07-AFA6-7A8C8A0453A2}"/>
              </a:ext>
            </a:extLst>
          </p:cNvPr>
          <p:cNvSpPr/>
          <p:nvPr/>
        </p:nvSpPr>
        <p:spPr>
          <a:xfrm>
            <a:off x="1517227" y="4639731"/>
            <a:ext cx="9150773" cy="1282606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310 h 1282754"/>
              <a:gd name="connsiteX1" fmla="*/ 921173 w 9150773"/>
              <a:gd name="connsiteY1" fmla="*/ 1266764 h 1282754"/>
              <a:gd name="connsiteX2" fmla="*/ 3699281 w 9150773"/>
              <a:gd name="connsiteY2" fmla="*/ 1107851 h 1282754"/>
              <a:gd name="connsiteX3" fmla="*/ 4578773 w 9150773"/>
              <a:gd name="connsiteY3" fmla="*/ 150 h 1282754"/>
              <a:gd name="connsiteX4" fmla="*/ 6278880 w 9150773"/>
              <a:gd name="connsiteY4" fmla="*/ 1029698 h 1282754"/>
              <a:gd name="connsiteX5" fmla="*/ 8243146 w 9150773"/>
              <a:gd name="connsiteY5" fmla="*/ 1253217 h 1282754"/>
              <a:gd name="connsiteX6" fmla="*/ 9150773 w 9150773"/>
              <a:gd name="connsiteY6" fmla="*/ 1273537 h 1282754"/>
              <a:gd name="connsiteX0" fmla="*/ 0 w 9150773"/>
              <a:gd name="connsiteY0" fmla="*/ 1280162 h 1282606"/>
              <a:gd name="connsiteX1" fmla="*/ 921173 w 9150773"/>
              <a:gd name="connsiteY1" fmla="*/ 1266616 h 1282606"/>
              <a:gd name="connsiteX2" fmla="*/ 3699281 w 9150773"/>
              <a:gd name="connsiteY2" fmla="*/ 1107703 h 1282606"/>
              <a:gd name="connsiteX3" fmla="*/ 4578773 w 9150773"/>
              <a:gd name="connsiteY3" fmla="*/ 2 h 1282606"/>
              <a:gd name="connsiteX4" fmla="*/ 5512972 w 9150773"/>
              <a:gd name="connsiteY4" fmla="*/ 1115519 h 1282606"/>
              <a:gd name="connsiteX5" fmla="*/ 8243146 w 9150773"/>
              <a:gd name="connsiteY5" fmla="*/ 1253069 h 1282606"/>
              <a:gd name="connsiteX6" fmla="*/ 9150773 w 9150773"/>
              <a:gd name="connsiteY6" fmla="*/ 1273389 h 128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282606">
                <a:moveTo>
                  <a:pt x="0" y="1280162"/>
                </a:moveTo>
                <a:cubicBezTo>
                  <a:pt x="307058" y="1275647"/>
                  <a:pt x="304626" y="1295359"/>
                  <a:pt x="921173" y="1266616"/>
                </a:cubicBezTo>
                <a:cubicBezTo>
                  <a:pt x="1537720" y="1237873"/>
                  <a:pt x="3089681" y="1318805"/>
                  <a:pt x="3699281" y="1107703"/>
                </a:cubicBezTo>
                <a:cubicBezTo>
                  <a:pt x="4308881" y="896601"/>
                  <a:pt x="4276491" y="-1301"/>
                  <a:pt x="4578773" y="2"/>
                </a:cubicBezTo>
                <a:cubicBezTo>
                  <a:pt x="4881055" y="1305"/>
                  <a:pt x="4902243" y="906675"/>
                  <a:pt x="5512972" y="1115519"/>
                </a:cubicBezTo>
                <a:cubicBezTo>
                  <a:pt x="6123701" y="1324363"/>
                  <a:pt x="7636846" y="1226757"/>
                  <a:pt x="8243146" y="1253069"/>
                </a:cubicBezTo>
                <a:cubicBezTo>
                  <a:pt x="8849446" y="1279381"/>
                  <a:pt x="8848231" y="1266616"/>
                  <a:pt x="9150773" y="1273389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cxnSpLocks/>
          </p:cNvCxnSpPr>
          <p:nvPr/>
        </p:nvCxnSpPr>
        <p:spPr>
          <a:xfrm>
            <a:off x="6099364" y="4428658"/>
            <a:ext cx="3382" cy="149124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92372059-5489-490F-B6FC-C4B6B7F3FCD1}"/>
              </a:ext>
            </a:extLst>
          </p:cNvPr>
          <p:cNvSpPr/>
          <p:nvPr/>
        </p:nvSpPr>
        <p:spPr>
          <a:xfrm>
            <a:off x="1518531" y="4369859"/>
            <a:ext cx="9150773" cy="1558812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561514 h 1569480"/>
              <a:gd name="connsiteX1" fmla="*/ 921173 w 9150773"/>
              <a:gd name="connsiteY1" fmla="*/ 1547968 h 1569480"/>
              <a:gd name="connsiteX2" fmla="*/ 2878666 w 9150773"/>
              <a:gd name="connsiteY2" fmla="*/ 1310901 h 1569480"/>
              <a:gd name="connsiteX3" fmla="*/ 4602219 w 9150773"/>
              <a:gd name="connsiteY3" fmla="*/ 0 h 1569480"/>
              <a:gd name="connsiteX4" fmla="*/ 6278880 w 9150773"/>
              <a:gd name="connsiteY4" fmla="*/ 1310902 h 1569480"/>
              <a:gd name="connsiteX5" fmla="*/ 8243146 w 9150773"/>
              <a:gd name="connsiteY5" fmla="*/ 1534421 h 1569480"/>
              <a:gd name="connsiteX6" fmla="*/ 9150773 w 9150773"/>
              <a:gd name="connsiteY6" fmla="*/ 1554741 h 1569480"/>
              <a:gd name="connsiteX0" fmla="*/ 0 w 9150773"/>
              <a:gd name="connsiteY0" fmla="*/ 1561524 h 1569490"/>
              <a:gd name="connsiteX1" fmla="*/ 921173 w 9150773"/>
              <a:gd name="connsiteY1" fmla="*/ 1547978 h 1569490"/>
              <a:gd name="connsiteX2" fmla="*/ 2878666 w 9150773"/>
              <a:gd name="connsiteY2" fmla="*/ 1310911 h 1569490"/>
              <a:gd name="connsiteX3" fmla="*/ 4602219 w 9150773"/>
              <a:gd name="connsiteY3" fmla="*/ 10 h 1569490"/>
              <a:gd name="connsiteX4" fmla="*/ 5723988 w 9150773"/>
              <a:gd name="connsiteY4" fmla="*/ 1334358 h 1569490"/>
              <a:gd name="connsiteX5" fmla="*/ 8243146 w 9150773"/>
              <a:gd name="connsiteY5" fmla="*/ 1534431 h 1569490"/>
              <a:gd name="connsiteX6" fmla="*/ 9150773 w 9150773"/>
              <a:gd name="connsiteY6" fmla="*/ 1554751 h 1569490"/>
              <a:gd name="connsiteX0" fmla="*/ 0 w 9150773"/>
              <a:gd name="connsiteY0" fmla="*/ 1561524 h 1566145"/>
              <a:gd name="connsiteX1" fmla="*/ 921173 w 9150773"/>
              <a:gd name="connsiteY1" fmla="*/ 1547978 h 1566145"/>
              <a:gd name="connsiteX2" fmla="*/ 3535158 w 9150773"/>
              <a:gd name="connsiteY2" fmla="*/ 1357803 h 1566145"/>
              <a:gd name="connsiteX3" fmla="*/ 4602219 w 9150773"/>
              <a:gd name="connsiteY3" fmla="*/ 10 h 1566145"/>
              <a:gd name="connsiteX4" fmla="*/ 5723988 w 9150773"/>
              <a:gd name="connsiteY4" fmla="*/ 1334358 h 1566145"/>
              <a:gd name="connsiteX5" fmla="*/ 8243146 w 9150773"/>
              <a:gd name="connsiteY5" fmla="*/ 1534431 h 1566145"/>
              <a:gd name="connsiteX6" fmla="*/ 9150773 w 9150773"/>
              <a:gd name="connsiteY6" fmla="*/ 1554751 h 1566145"/>
              <a:gd name="connsiteX0" fmla="*/ 0 w 9150773"/>
              <a:gd name="connsiteY0" fmla="*/ 1561524 h 1561524"/>
              <a:gd name="connsiteX1" fmla="*/ 2320126 w 9150773"/>
              <a:gd name="connsiteY1" fmla="*/ 1532347 h 1561524"/>
              <a:gd name="connsiteX2" fmla="*/ 3535158 w 9150773"/>
              <a:gd name="connsiteY2" fmla="*/ 1357803 h 1561524"/>
              <a:gd name="connsiteX3" fmla="*/ 4602219 w 9150773"/>
              <a:gd name="connsiteY3" fmla="*/ 10 h 1561524"/>
              <a:gd name="connsiteX4" fmla="*/ 5723988 w 9150773"/>
              <a:gd name="connsiteY4" fmla="*/ 1334358 h 1561524"/>
              <a:gd name="connsiteX5" fmla="*/ 8243146 w 9150773"/>
              <a:gd name="connsiteY5" fmla="*/ 1534431 h 1561524"/>
              <a:gd name="connsiteX6" fmla="*/ 9150773 w 9150773"/>
              <a:gd name="connsiteY6" fmla="*/ 1554751 h 1561524"/>
              <a:gd name="connsiteX0" fmla="*/ 0 w 7728373"/>
              <a:gd name="connsiteY0" fmla="*/ 1553709 h 1555850"/>
              <a:gd name="connsiteX1" fmla="*/ 897726 w 7728373"/>
              <a:gd name="connsiteY1" fmla="*/ 1532347 h 1555850"/>
              <a:gd name="connsiteX2" fmla="*/ 2112758 w 7728373"/>
              <a:gd name="connsiteY2" fmla="*/ 1357803 h 1555850"/>
              <a:gd name="connsiteX3" fmla="*/ 3179819 w 7728373"/>
              <a:gd name="connsiteY3" fmla="*/ 10 h 1555850"/>
              <a:gd name="connsiteX4" fmla="*/ 4301588 w 7728373"/>
              <a:gd name="connsiteY4" fmla="*/ 1334358 h 1555850"/>
              <a:gd name="connsiteX5" fmla="*/ 6820746 w 7728373"/>
              <a:gd name="connsiteY5" fmla="*/ 1534431 h 1555850"/>
              <a:gd name="connsiteX6" fmla="*/ 7728373 w 7728373"/>
              <a:gd name="connsiteY6" fmla="*/ 1554751 h 1555850"/>
              <a:gd name="connsiteX0" fmla="*/ 0 w 9150773"/>
              <a:gd name="connsiteY0" fmla="*/ 1553709 h 1553709"/>
              <a:gd name="connsiteX1" fmla="*/ 897726 w 9150773"/>
              <a:gd name="connsiteY1" fmla="*/ 153234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897726 w 9150773"/>
              <a:gd name="connsiteY1" fmla="*/ 153234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4 h 1553704"/>
              <a:gd name="connsiteX1" fmla="*/ 897726 w 9150773"/>
              <a:gd name="connsiteY1" fmla="*/ 1532342 h 1553704"/>
              <a:gd name="connsiteX2" fmla="*/ 2112758 w 9150773"/>
              <a:gd name="connsiteY2" fmla="*/ 1357798 h 1553704"/>
              <a:gd name="connsiteX3" fmla="*/ 3179819 w 9150773"/>
              <a:gd name="connsiteY3" fmla="*/ 5 h 1553704"/>
              <a:gd name="connsiteX4" fmla="*/ 4301588 w 9150773"/>
              <a:gd name="connsiteY4" fmla="*/ 1373430 h 1553704"/>
              <a:gd name="connsiteX5" fmla="*/ 6820746 w 9150773"/>
              <a:gd name="connsiteY5" fmla="*/ 1534426 h 1553704"/>
              <a:gd name="connsiteX6" fmla="*/ 9150773 w 9150773"/>
              <a:gd name="connsiteY6" fmla="*/ 1531299 h 1553704"/>
              <a:gd name="connsiteX0" fmla="*/ 0 w 9150773"/>
              <a:gd name="connsiteY0" fmla="*/ 1553704 h 1560548"/>
              <a:gd name="connsiteX1" fmla="*/ 897726 w 9150773"/>
              <a:gd name="connsiteY1" fmla="*/ 1532342 h 1560548"/>
              <a:gd name="connsiteX2" fmla="*/ 2112758 w 9150773"/>
              <a:gd name="connsiteY2" fmla="*/ 1357798 h 1560548"/>
              <a:gd name="connsiteX3" fmla="*/ 3179819 w 9150773"/>
              <a:gd name="connsiteY3" fmla="*/ 5 h 1560548"/>
              <a:gd name="connsiteX4" fmla="*/ 4301588 w 9150773"/>
              <a:gd name="connsiteY4" fmla="*/ 1373430 h 1560548"/>
              <a:gd name="connsiteX5" fmla="*/ 6820746 w 9150773"/>
              <a:gd name="connsiteY5" fmla="*/ 1534426 h 1560548"/>
              <a:gd name="connsiteX6" fmla="*/ 9150773 w 9150773"/>
              <a:gd name="connsiteY6" fmla="*/ 1531299 h 1560548"/>
              <a:gd name="connsiteX0" fmla="*/ 0 w 9150773"/>
              <a:gd name="connsiteY0" fmla="*/ 1553704 h 1564071"/>
              <a:gd name="connsiteX1" fmla="*/ 897726 w 9150773"/>
              <a:gd name="connsiteY1" fmla="*/ 1532342 h 1564071"/>
              <a:gd name="connsiteX2" fmla="*/ 2112758 w 9150773"/>
              <a:gd name="connsiteY2" fmla="*/ 1357798 h 1564071"/>
              <a:gd name="connsiteX3" fmla="*/ 3179819 w 9150773"/>
              <a:gd name="connsiteY3" fmla="*/ 5 h 1564071"/>
              <a:gd name="connsiteX4" fmla="*/ 4301588 w 9150773"/>
              <a:gd name="connsiteY4" fmla="*/ 1373430 h 1564071"/>
              <a:gd name="connsiteX5" fmla="*/ 6820746 w 9150773"/>
              <a:gd name="connsiteY5" fmla="*/ 1534426 h 1564071"/>
              <a:gd name="connsiteX6" fmla="*/ 9150773 w 9150773"/>
              <a:gd name="connsiteY6" fmla="*/ 1531299 h 1564071"/>
              <a:gd name="connsiteX0" fmla="*/ 0 w 9150773"/>
              <a:gd name="connsiteY0" fmla="*/ 1553704 h 1564071"/>
              <a:gd name="connsiteX1" fmla="*/ 897726 w 9150773"/>
              <a:gd name="connsiteY1" fmla="*/ 1532342 h 1564071"/>
              <a:gd name="connsiteX2" fmla="*/ 2112758 w 9150773"/>
              <a:gd name="connsiteY2" fmla="*/ 1357798 h 1564071"/>
              <a:gd name="connsiteX3" fmla="*/ 3179819 w 9150773"/>
              <a:gd name="connsiteY3" fmla="*/ 5 h 1564071"/>
              <a:gd name="connsiteX4" fmla="*/ 4301588 w 9150773"/>
              <a:gd name="connsiteY4" fmla="*/ 1373430 h 1564071"/>
              <a:gd name="connsiteX5" fmla="*/ 6820746 w 9150773"/>
              <a:gd name="connsiteY5" fmla="*/ 1534426 h 1564071"/>
              <a:gd name="connsiteX6" fmla="*/ 9150773 w 9150773"/>
              <a:gd name="connsiteY6" fmla="*/ 1531299 h 1564071"/>
              <a:gd name="connsiteX0" fmla="*/ 0 w 9150773"/>
              <a:gd name="connsiteY0" fmla="*/ 1553704 h 1572582"/>
              <a:gd name="connsiteX1" fmla="*/ 897726 w 9150773"/>
              <a:gd name="connsiteY1" fmla="*/ 1532342 h 1572582"/>
              <a:gd name="connsiteX2" fmla="*/ 2112758 w 9150773"/>
              <a:gd name="connsiteY2" fmla="*/ 1357798 h 1572582"/>
              <a:gd name="connsiteX3" fmla="*/ 3179819 w 9150773"/>
              <a:gd name="connsiteY3" fmla="*/ 5 h 1572582"/>
              <a:gd name="connsiteX4" fmla="*/ 4301588 w 9150773"/>
              <a:gd name="connsiteY4" fmla="*/ 1373430 h 1572582"/>
              <a:gd name="connsiteX5" fmla="*/ 6820746 w 9150773"/>
              <a:gd name="connsiteY5" fmla="*/ 1534426 h 1572582"/>
              <a:gd name="connsiteX6" fmla="*/ 9150773 w 9150773"/>
              <a:gd name="connsiteY6" fmla="*/ 1531299 h 1572582"/>
              <a:gd name="connsiteX0" fmla="*/ 0 w 9150773"/>
              <a:gd name="connsiteY0" fmla="*/ 1553730 h 1572608"/>
              <a:gd name="connsiteX1" fmla="*/ 897726 w 9150773"/>
              <a:gd name="connsiteY1" fmla="*/ 1532368 h 1572608"/>
              <a:gd name="connsiteX2" fmla="*/ 2112758 w 9150773"/>
              <a:gd name="connsiteY2" fmla="*/ 1357824 h 1572608"/>
              <a:gd name="connsiteX3" fmla="*/ 3179819 w 9150773"/>
              <a:gd name="connsiteY3" fmla="*/ 31 h 1572608"/>
              <a:gd name="connsiteX4" fmla="*/ 3918634 w 9150773"/>
              <a:gd name="connsiteY4" fmla="*/ 1318748 h 1572608"/>
              <a:gd name="connsiteX5" fmla="*/ 6820746 w 9150773"/>
              <a:gd name="connsiteY5" fmla="*/ 1534452 h 1572608"/>
              <a:gd name="connsiteX6" fmla="*/ 9150773 w 9150773"/>
              <a:gd name="connsiteY6" fmla="*/ 1531325 h 1572608"/>
              <a:gd name="connsiteX0" fmla="*/ 0 w 9150773"/>
              <a:gd name="connsiteY0" fmla="*/ 1553766 h 1558843"/>
              <a:gd name="connsiteX1" fmla="*/ 897726 w 9150773"/>
              <a:gd name="connsiteY1" fmla="*/ 1532404 h 1558843"/>
              <a:gd name="connsiteX2" fmla="*/ 2745805 w 9150773"/>
              <a:gd name="connsiteY2" fmla="*/ 1264075 h 1558843"/>
              <a:gd name="connsiteX3" fmla="*/ 3179819 w 9150773"/>
              <a:gd name="connsiteY3" fmla="*/ 67 h 1558843"/>
              <a:gd name="connsiteX4" fmla="*/ 3918634 w 9150773"/>
              <a:gd name="connsiteY4" fmla="*/ 1318784 h 1558843"/>
              <a:gd name="connsiteX5" fmla="*/ 6820746 w 9150773"/>
              <a:gd name="connsiteY5" fmla="*/ 1534488 h 1558843"/>
              <a:gd name="connsiteX6" fmla="*/ 9150773 w 9150773"/>
              <a:gd name="connsiteY6" fmla="*/ 1531361 h 1558843"/>
              <a:gd name="connsiteX0" fmla="*/ 0 w 9150773"/>
              <a:gd name="connsiteY0" fmla="*/ 1553734 h 1558811"/>
              <a:gd name="connsiteX1" fmla="*/ 897726 w 9150773"/>
              <a:gd name="connsiteY1" fmla="*/ 1532372 h 1558811"/>
              <a:gd name="connsiteX2" fmla="*/ 2745805 w 9150773"/>
              <a:gd name="connsiteY2" fmla="*/ 1264043 h 1558811"/>
              <a:gd name="connsiteX3" fmla="*/ 3179819 w 9150773"/>
              <a:gd name="connsiteY3" fmla="*/ 35 h 1558811"/>
              <a:gd name="connsiteX4" fmla="*/ 3715434 w 9150773"/>
              <a:gd name="connsiteY4" fmla="*/ 1224967 h 1558811"/>
              <a:gd name="connsiteX5" fmla="*/ 6820746 w 9150773"/>
              <a:gd name="connsiteY5" fmla="*/ 1534456 h 1558811"/>
              <a:gd name="connsiteX6" fmla="*/ 9150773 w 9150773"/>
              <a:gd name="connsiteY6" fmla="*/ 1531329 h 1558811"/>
              <a:gd name="connsiteX0" fmla="*/ 0 w 9150773"/>
              <a:gd name="connsiteY0" fmla="*/ 1553736 h 1558813"/>
              <a:gd name="connsiteX1" fmla="*/ 897726 w 9150773"/>
              <a:gd name="connsiteY1" fmla="*/ 1532374 h 1558813"/>
              <a:gd name="connsiteX2" fmla="*/ 2745805 w 9150773"/>
              <a:gd name="connsiteY2" fmla="*/ 1264045 h 1558813"/>
              <a:gd name="connsiteX3" fmla="*/ 3179819 w 9150773"/>
              <a:gd name="connsiteY3" fmla="*/ 37 h 1558813"/>
              <a:gd name="connsiteX4" fmla="*/ 3715434 w 9150773"/>
              <a:gd name="connsiteY4" fmla="*/ 1224969 h 1558813"/>
              <a:gd name="connsiteX5" fmla="*/ 6820746 w 9150773"/>
              <a:gd name="connsiteY5" fmla="*/ 1534458 h 1558813"/>
              <a:gd name="connsiteX6" fmla="*/ 9150773 w 9150773"/>
              <a:gd name="connsiteY6" fmla="*/ 1531331 h 1558813"/>
              <a:gd name="connsiteX0" fmla="*/ 0 w 9150773"/>
              <a:gd name="connsiteY0" fmla="*/ 1553736 h 1558813"/>
              <a:gd name="connsiteX1" fmla="*/ 897726 w 9150773"/>
              <a:gd name="connsiteY1" fmla="*/ 1532374 h 1558813"/>
              <a:gd name="connsiteX2" fmla="*/ 2745805 w 9150773"/>
              <a:gd name="connsiteY2" fmla="*/ 1264045 h 1558813"/>
              <a:gd name="connsiteX3" fmla="*/ 3179819 w 9150773"/>
              <a:gd name="connsiteY3" fmla="*/ 37 h 1558813"/>
              <a:gd name="connsiteX4" fmla="*/ 3715434 w 9150773"/>
              <a:gd name="connsiteY4" fmla="*/ 1224969 h 1558813"/>
              <a:gd name="connsiteX5" fmla="*/ 6820746 w 9150773"/>
              <a:gd name="connsiteY5" fmla="*/ 1534458 h 1558813"/>
              <a:gd name="connsiteX6" fmla="*/ 9150773 w 9150773"/>
              <a:gd name="connsiteY6" fmla="*/ 1531331 h 1558813"/>
              <a:gd name="connsiteX0" fmla="*/ 0 w 9150773"/>
              <a:gd name="connsiteY0" fmla="*/ 1553735 h 1558812"/>
              <a:gd name="connsiteX1" fmla="*/ 897726 w 9150773"/>
              <a:gd name="connsiteY1" fmla="*/ 1532373 h 1558812"/>
              <a:gd name="connsiteX2" fmla="*/ 2745805 w 9150773"/>
              <a:gd name="connsiteY2" fmla="*/ 1264044 h 1558812"/>
              <a:gd name="connsiteX3" fmla="*/ 3179819 w 9150773"/>
              <a:gd name="connsiteY3" fmla="*/ 36 h 1558812"/>
              <a:gd name="connsiteX4" fmla="*/ 3715434 w 9150773"/>
              <a:gd name="connsiteY4" fmla="*/ 1224968 h 1558812"/>
              <a:gd name="connsiteX5" fmla="*/ 6820746 w 9150773"/>
              <a:gd name="connsiteY5" fmla="*/ 1534457 h 1558812"/>
              <a:gd name="connsiteX6" fmla="*/ 9150773 w 9150773"/>
              <a:gd name="connsiteY6" fmla="*/ 1531330 h 155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558812">
                <a:moveTo>
                  <a:pt x="0" y="1553735"/>
                </a:moveTo>
                <a:cubicBezTo>
                  <a:pt x="299242" y="1546614"/>
                  <a:pt x="440092" y="1580655"/>
                  <a:pt x="897726" y="1532373"/>
                </a:cubicBezTo>
                <a:cubicBezTo>
                  <a:pt x="1355360" y="1484091"/>
                  <a:pt x="2318564" y="1621034"/>
                  <a:pt x="2745805" y="1264044"/>
                </a:cubicBezTo>
                <a:cubicBezTo>
                  <a:pt x="3173046" y="907054"/>
                  <a:pt x="3018214" y="6549"/>
                  <a:pt x="3179819" y="36"/>
                </a:cubicBezTo>
                <a:cubicBezTo>
                  <a:pt x="3341424" y="-6477"/>
                  <a:pt x="3186767" y="875446"/>
                  <a:pt x="3715434" y="1224968"/>
                </a:cubicBezTo>
                <a:cubicBezTo>
                  <a:pt x="4244101" y="1574490"/>
                  <a:pt x="5914856" y="1483397"/>
                  <a:pt x="6820746" y="1534457"/>
                </a:cubicBezTo>
                <a:cubicBezTo>
                  <a:pt x="7726636" y="1585517"/>
                  <a:pt x="8848231" y="1524557"/>
                  <a:pt x="9150773" y="153133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736473D-91EA-4B95-9792-19B4CD24C562}"/>
              </a:ext>
            </a:extLst>
          </p:cNvPr>
          <p:cNvCxnSpPr>
            <a:cxnSpLocks/>
            <a:stCxn id="58" idx="3"/>
          </p:cNvCxnSpPr>
          <p:nvPr/>
        </p:nvCxnSpPr>
        <p:spPr>
          <a:xfrm flipH="1">
            <a:off x="4691304" y="4369895"/>
            <a:ext cx="7046" cy="153887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385F0C5-52E6-42E0-AB7B-BE6B11889C2B}"/>
              </a:ext>
            </a:extLst>
          </p:cNvPr>
          <p:cNvSpPr/>
          <p:nvPr/>
        </p:nvSpPr>
        <p:spPr>
          <a:xfrm>
            <a:off x="1492739" y="4082369"/>
            <a:ext cx="7650219" cy="1851739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561514 h 1569480"/>
              <a:gd name="connsiteX1" fmla="*/ 921173 w 9150773"/>
              <a:gd name="connsiteY1" fmla="*/ 1547968 h 1569480"/>
              <a:gd name="connsiteX2" fmla="*/ 2878666 w 9150773"/>
              <a:gd name="connsiteY2" fmla="*/ 1310901 h 1569480"/>
              <a:gd name="connsiteX3" fmla="*/ 4602219 w 9150773"/>
              <a:gd name="connsiteY3" fmla="*/ 0 h 1569480"/>
              <a:gd name="connsiteX4" fmla="*/ 6278880 w 9150773"/>
              <a:gd name="connsiteY4" fmla="*/ 1310902 h 1569480"/>
              <a:gd name="connsiteX5" fmla="*/ 8243146 w 9150773"/>
              <a:gd name="connsiteY5" fmla="*/ 1534421 h 1569480"/>
              <a:gd name="connsiteX6" fmla="*/ 9150773 w 9150773"/>
              <a:gd name="connsiteY6" fmla="*/ 1554741 h 1569480"/>
              <a:gd name="connsiteX0" fmla="*/ 0 w 9150773"/>
              <a:gd name="connsiteY0" fmla="*/ 1561524 h 1569490"/>
              <a:gd name="connsiteX1" fmla="*/ 921173 w 9150773"/>
              <a:gd name="connsiteY1" fmla="*/ 1547978 h 1569490"/>
              <a:gd name="connsiteX2" fmla="*/ 2878666 w 9150773"/>
              <a:gd name="connsiteY2" fmla="*/ 1310911 h 1569490"/>
              <a:gd name="connsiteX3" fmla="*/ 4602219 w 9150773"/>
              <a:gd name="connsiteY3" fmla="*/ 10 h 1569490"/>
              <a:gd name="connsiteX4" fmla="*/ 5723988 w 9150773"/>
              <a:gd name="connsiteY4" fmla="*/ 1334358 h 1569490"/>
              <a:gd name="connsiteX5" fmla="*/ 8243146 w 9150773"/>
              <a:gd name="connsiteY5" fmla="*/ 1534431 h 1569490"/>
              <a:gd name="connsiteX6" fmla="*/ 9150773 w 9150773"/>
              <a:gd name="connsiteY6" fmla="*/ 1554751 h 1569490"/>
              <a:gd name="connsiteX0" fmla="*/ 0 w 9150773"/>
              <a:gd name="connsiteY0" fmla="*/ 1561524 h 1566145"/>
              <a:gd name="connsiteX1" fmla="*/ 921173 w 9150773"/>
              <a:gd name="connsiteY1" fmla="*/ 1547978 h 1566145"/>
              <a:gd name="connsiteX2" fmla="*/ 3535158 w 9150773"/>
              <a:gd name="connsiteY2" fmla="*/ 1357803 h 1566145"/>
              <a:gd name="connsiteX3" fmla="*/ 4602219 w 9150773"/>
              <a:gd name="connsiteY3" fmla="*/ 10 h 1566145"/>
              <a:gd name="connsiteX4" fmla="*/ 5723988 w 9150773"/>
              <a:gd name="connsiteY4" fmla="*/ 1334358 h 1566145"/>
              <a:gd name="connsiteX5" fmla="*/ 8243146 w 9150773"/>
              <a:gd name="connsiteY5" fmla="*/ 1534431 h 1566145"/>
              <a:gd name="connsiteX6" fmla="*/ 9150773 w 9150773"/>
              <a:gd name="connsiteY6" fmla="*/ 1554751 h 1566145"/>
              <a:gd name="connsiteX0" fmla="*/ 0 w 9150773"/>
              <a:gd name="connsiteY0" fmla="*/ 1561524 h 1561524"/>
              <a:gd name="connsiteX1" fmla="*/ 2320126 w 9150773"/>
              <a:gd name="connsiteY1" fmla="*/ 1532347 h 1561524"/>
              <a:gd name="connsiteX2" fmla="*/ 3535158 w 9150773"/>
              <a:gd name="connsiteY2" fmla="*/ 1357803 h 1561524"/>
              <a:gd name="connsiteX3" fmla="*/ 4602219 w 9150773"/>
              <a:gd name="connsiteY3" fmla="*/ 10 h 1561524"/>
              <a:gd name="connsiteX4" fmla="*/ 5723988 w 9150773"/>
              <a:gd name="connsiteY4" fmla="*/ 1334358 h 1561524"/>
              <a:gd name="connsiteX5" fmla="*/ 8243146 w 9150773"/>
              <a:gd name="connsiteY5" fmla="*/ 1534431 h 1561524"/>
              <a:gd name="connsiteX6" fmla="*/ 9150773 w 9150773"/>
              <a:gd name="connsiteY6" fmla="*/ 1554751 h 1561524"/>
              <a:gd name="connsiteX0" fmla="*/ 0 w 7728373"/>
              <a:gd name="connsiteY0" fmla="*/ 1553709 h 1555850"/>
              <a:gd name="connsiteX1" fmla="*/ 897726 w 7728373"/>
              <a:gd name="connsiteY1" fmla="*/ 1532347 h 1555850"/>
              <a:gd name="connsiteX2" fmla="*/ 2112758 w 7728373"/>
              <a:gd name="connsiteY2" fmla="*/ 1357803 h 1555850"/>
              <a:gd name="connsiteX3" fmla="*/ 3179819 w 7728373"/>
              <a:gd name="connsiteY3" fmla="*/ 10 h 1555850"/>
              <a:gd name="connsiteX4" fmla="*/ 4301588 w 7728373"/>
              <a:gd name="connsiteY4" fmla="*/ 1334358 h 1555850"/>
              <a:gd name="connsiteX5" fmla="*/ 6820746 w 7728373"/>
              <a:gd name="connsiteY5" fmla="*/ 1534431 h 1555850"/>
              <a:gd name="connsiteX6" fmla="*/ 7728373 w 7728373"/>
              <a:gd name="connsiteY6" fmla="*/ 1554751 h 1555850"/>
              <a:gd name="connsiteX0" fmla="*/ 0 w 9150773"/>
              <a:gd name="connsiteY0" fmla="*/ 1553709 h 1553709"/>
              <a:gd name="connsiteX1" fmla="*/ 897726 w 9150773"/>
              <a:gd name="connsiteY1" fmla="*/ 153234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1671449 w 9150773"/>
              <a:gd name="connsiteY1" fmla="*/ 1485455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1671449 w 9150773"/>
              <a:gd name="connsiteY1" fmla="*/ 1485455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1804311 w 9150773"/>
              <a:gd name="connsiteY1" fmla="*/ 151671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7650219"/>
              <a:gd name="connsiteY0" fmla="*/ 1538078 h 1546981"/>
              <a:gd name="connsiteX1" fmla="*/ 303757 w 7650219"/>
              <a:gd name="connsiteY1" fmla="*/ 1516717 h 1546981"/>
              <a:gd name="connsiteX2" fmla="*/ 612204 w 7650219"/>
              <a:gd name="connsiteY2" fmla="*/ 1357803 h 1546981"/>
              <a:gd name="connsiteX3" fmla="*/ 1679265 w 7650219"/>
              <a:gd name="connsiteY3" fmla="*/ 10 h 1546981"/>
              <a:gd name="connsiteX4" fmla="*/ 2801034 w 7650219"/>
              <a:gd name="connsiteY4" fmla="*/ 1334358 h 1546981"/>
              <a:gd name="connsiteX5" fmla="*/ 5320192 w 7650219"/>
              <a:gd name="connsiteY5" fmla="*/ 1534431 h 1546981"/>
              <a:gd name="connsiteX6" fmla="*/ 7650219 w 7650219"/>
              <a:gd name="connsiteY6" fmla="*/ 1531304 h 1546981"/>
              <a:gd name="connsiteX0" fmla="*/ 0 w 7650219"/>
              <a:gd name="connsiteY0" fmla="*/ 1538087 h 1546990"/>
              <a:gd name="connsiteX1" fmla="*/ 303757 w 7650219"/>
              <a:gd name="connsiteY1" fmla="*/ 1516726 h 1546990"/>
              <a:gd name="connsiteX2" fmla="*/ 674727 w 7650219"/>
              <a:gd name="connsiteY2" fmla="*/ 1303105 h 1546990"/>
              <a:gd name="connsiteX3" fmla="*/ 1679265 w 7650219"/>
              <a:gd name="connsiteY3" fmla="*/ 19 h 1546990"/>
              <a:gd name="connsiteX4" fmla="*/ 2801034 w 7650219"/>
              <a:gd name="connsiteY4" fmla="*/ 1334367 h 1546990"/>
              <a:gd name="connsiteX5" fmla="*/ 5320192 w 7650219"/>
              <a:gd name="connsiteY5" fmla="*/ 1534440 h 1546990"/>
              <a:gd name="connsiteX6" fmla="*/ 7650219 w 7650219"/>
              <a:gd name="connsiteY6" fmla="*/ 1531313 h 1546990"/>
              <a:gd name="connsiteX0" fmla="*/ 0 w 7650219"/>
              <a:gd name="connsiteY0" fmla="*/ 1858514 h 1867417"/>
              <a:gd name="connsiteX1" fmla="*/ 303757 w 7650219"/>
              <a:gd name="connsiteY1" fmla="*/ 1837153 h 1867417"/>
              <a:gd name="connsiteX2" fmla="*/ 674727 w 7650219"/>
              <a:gd name="connsiteY2" fmla="*/ 1623532 h 1867417"/>
              <a:gd name="connsiteX3" fmla="*/ 975880 w 7650219"/>
              <a:gd name="connsiteY3" fmla="*/ 15 h 1867417"/>
              <a:gd name="connsiteX4" fmla="*/ 2801034 w 7650219"/>
              <a:gd name="connsiteY4" fmla="*/ 1654794 h 1867417"/>
              <a:gd name="connsiteX5" fmla="*/ 5320192 w 7650219"/>
              <a:gd name="connsiteY5" fmla="*/ 1854867 h 1867417"/>
              <a:gd name="connsiteX6" fmla="*/ 7650219 w 7650219"/>
              <a:gd name="connsiteY6" fmla="*/ 1851740 h 1867417"/>
              <a:gd name="connsiteX0" fmla="*/ 0 w 7650219"/>
              <a:gd name="connsiteY0" fmla="*/ 1858522 h 1866856"/>
              <a:gd name="connsiteX1" fmla="*/ 303757 w 7650219"/>
              <a:gd name="connsiteY1" fmla="*/ 1837161 h 1866856"/>
              <a:gd name="connsiteX2" fmla="*/ 674727 w 7650219"/>
              <a:gd name="connsiteY2" fmla="*/ 1623540 h 1866856"/>
              <a:gd name="connsiteX3" fmla="*/ 975880 w 7650219"/>
              <a:gd name="connsiteY3" fmla="*/ 23 h 1866856"/>
              <a:gd name="connsiteX4" fmla="*/ 1292664 w 7650219"/>
              <a:gd name="connsiteY4" fmla="*/ 1662618 h 1866856"/>
              <a:gd name="connsiteX5" fmla="*/ 5320192 w 7650219"/>
              <a:gd name="connsiteY5" fmla="*/ 1854875 h 1866856"/>
              <a:gd name="connsiteX6" fmla="*/ 7650219 w 7650219"/>
              <a:gd name="connsiteY6" fmla="*/ 1851748 h 1866856"/>
              <a:gd name="connsiteX0" fmla="*/ 0 w 7650219"/>
              <a:gd name="connsiteY0" fmla="*/ 1858522 h 1950024"/>
              <a:gd name="connsiteX1" fmla="*/ 303757 w 7650219"/>
              <a:gd name="connsiteY1" fmla="*/ 1837161 h 1950024"/>
              <a:gd name="connsiteX2" fmla="*/ 674727 w 7650219"/>
              <a:gd name="connsiteY2" fmla="*/ 1623540 h 1950024"/>
              <a:gd name="connsiteX3" fmla="*/ 975880 w 7650219"/>
              <a:gd name="connsiteY3" fmla="*/ 23 h 1950024"/>
              <a:gd name="connsiteX4" fmla="*/ 1292664 w 7650219"/>
              <a:gd name="connsiteY4" fmla="*/ 1662618 h 1950024"/>
              <a:gd name="connsiteX5" fmla="*/ 5320192 w 7650219"/>
              <a:gd name="connsiteY5" fmla="*/ 1854875 h 1950024"/>
              <a:gd name="connsiteX6" fmla="*/ 7650219 w 7650219"/>
              <a:gd name="connsiteY6" fmla="*/ 1851748 h 1950024"/>
              <a:gd name="connsiteX0" fmla="*/ 0 w 7650219"/>
              <a:gd name="connsiteY0" fmla="*/ 1858522 h 1950024"/>
              <a:gd name="connsiteX1" fmla="*/ 303757 w 7650219"/>
              <a:gd name="connsiteY1" fmla="*/ 1837161 h 1950024"/>
              <a:gd name="connsiteX2" fmla="*/ 674727 w 7650219"/>
              <a:gd name="connsiteY2" fmla="*/ 1623540 h 1950024"/>
              <a:gd name="connsiteX3" fmla="*/ 975880 w 7650219"/>
              <a:gd name="connsiteY3" fmla="*/ 23 h 1950024"/>
              <a:gd name="connsiteX4" fmla="*/ 1292664 w 7650219"/>
              <a:gd name="connsiteY4" fmla="*/ 1662618 h 1950024"/>
              <a:gd name="connsiteX5" fmla="*/ 5320192 w 7650219"/>
              <a:gd name="connsiteY5" fmla="*/ 1854875 h 1950024"/>
              <a:gd name="connsiteX6" fmla="*/ 7650219 w 7650219"/>
              <a:gd name="connsiteY6" fmla="*/ 1851748 h 1950024"/>
              <a:gd name="connsiteX0" fmla="*/ 0 w 7650219"/>
              <a:gd name="connsiteY0" fmla="*/ 1850709 h 1859043"/>
              <a:gd name="connsiteX1" fmla="*/ 303757 w 7650219"/>
              <a:gd name="connsiteY1" fmla="*/ 1829348 h 1859043"/>
              <a:gd name="connsiteX2" fmla="*/ 674727 w 7650219"/>
              <a:gd name="connsiteY2" fmla="*/ 1615727 h 1859043"/>
              <a:gd name="connsiteX3" fmla="*/ 952434 w 7650219"/>
              <a:gd name="connsiteY3" fmla="*/ 25 h 1859043"/>
              <a:gd name="connsiteX4" fmla="*/ 1292664 w 7650219"/>
              <a:gd name="connsiteY4" fmla="*/ 1654805 h 1859043"/>
              <a:gd name="connsiteX5" fmla="*/ 5320192 w 7650219"/>
              <a:gd name="connsiteY5" fmla="*/ 1847062 h 1859043"/>
              <a:gd name="connsiteX6" fmla="*/ 7650219 w 7650219"/>
              <a:gd name="connsiteY6" fmla="*/ 1843935 h 1859043"/>
              <a:gd name="connsiteX0" fmla="*/ 0 w 7650219"/>
              <a:gd name="connsiteY0" fmla="*/ 1850709 h 1896526"/>
              <a:gd name="connsiteX1" fmla="*/ 303757 w 7650219"/>
              <a:gd name="connsiteY1" fmla="*/ 1829348 h 1896526"/>
              <a:gd name="connsiteX2" fmla="*/ 674727 w 7650219"/>
              <a:gd name="connsiteY2" fmla="*/ 1615727 h 1896526"/>
              <a:gd name="connsiteX3" fmla="*/ 952434 w 7650219"/>
              <a:gd name="connsiteY3" fmla="*/ 25 h 1896526"/>
              <a:gd name="connsiteX4" fmla="*/ 1292664 w 7650219"/>
              <a:gd name="connsiteY4" fmla="*/ 1654805 h 1896526"/>
              <a:gd name="connsiteX5" fmla="*/ 5320192 w 7650219"/>
              <a:gd name="connsiteY5" fmla="*/ 1847062 h 1896526"/>
              <a:gd name="connsiteX6" fmla="*/ 7650219 w 7650219"/>
              <a:gd name="connsiteY6" fmla="*/ 1843935 h 1896526"/>
              <a:gd name="connsiteX0" fmla="*/ 0 w 7650219"/>
              <a:gd name="connsiteY0" fmla="*/ 1850709 h 1896526"/>
              <a:gd name="connsiteX1" fmla="*/ 303757 w 7650219"/>
              <a:gd name="connsiteY1" fmla="*/ 1829348 h 1896526"/>
              <a:gd name="connsiteX2" fmla="*/ 674727 w 7650219"/>
              <a:gd name="connsiteY2" fmla="*/ 1615727 h 1896526"/>
              <a:gd name="connsiteX3" fmla="*/ 952434 w 7650219"/>
              <a:gd name="connsiteY3" fmla="*/ 25 h 1896526"/>
              <a:gd name="connsiteX4" fmla="*/ 1292664 w 7650219"/>
              <a:gd name="connsiteY4" fmla="*/ 1654805 h 1896526"/>
              <a:gd name="connsiteX5" fmla="*/ 5320192 w 7650219"/>
              <a:gd name="connsiteY5" fmla="*/ 1847062 h 1896526"/>
              <a:gd name="connsiteX6" fmla="*/ 7650219 w 7650219"/>
              <a:gd name="connsiteY6" fmla="*/ 1843935 h 1896526"/>
              <a:gd name="connsiteX0" fmla="*/ 0 w 7650219"/>
              <a:gd name="connsiteY0" fmla="*/ 1850709 h 1896526"/>
              <a:gd name="connsiteX1" fmla="*/ 674727 w 7650219"/>
              <a:gd name="connsiteY1" fmla="*/ 1615727 h 1896526"/>
              <a:gd name="connsiteX2" fmla="*/ 952434 w 7650219"/>
              <a:gd name="connsiteY2" fmla="*/ 25 h 1896526"/>
              <a:gd name="connsiteX3" fmla="*/ 1292664 w 7650219"/>
              <a:gd name="connsiteY3" fmla="*/ 1654805 h 1896526"/>
              <a:gd name="connsiteX4" fmla="*/ 5320192 w 7650219"/>
              <a:gd name="connsiteY4" fmla="*/ 1847062 h 1896526"/>
              <a:gd name="connsiteX5" fmla="*/ 7650219 w 7650219"/>
              <a:gd name="connsiteY5" fmla="*/ 1843935 h 1896526"/>
              <a:gd name="connsiteX0" fmla="*/ 0 w 7650219"/>
              <a:gd name="connsiteY0" fmla="*/ 1850709 h 1912306"/>
              <a:gd name="connsiteX1" fmla="*/ 674727 w 7650219"/>
              <a:gd name="connsiteY1" fmla="*/ 1615727 h 1912306"/>
              <a:gd name="connsiteX2" fmla="*/ 952434 w 7650219"/>
              <a:gd name="connsiteY2" fmla="*/ 25 h 1912306"/>
              <a:gd name="connsiteX3" fmla="*/ 1292664 w 7650219"/>
              <a:gd name="connsiteY3" fmla="*/ 1654805 h 1912306"/>
              <a:gd name="connsiteX4" fmla="*/ 5320192 w 7650219"/>
              <a:gd name="connsiteY4" fmla="*/ 1847062 h 1912306"/>
              <a:gd name="connsiteX5" fmla="*/ 7650219 w 7650219"/>
              <a:gd name="connsiteY5" fmla="*/ 1843935 h 1912306"/>
              <a:gd name="connsiteX0" fmla="*/ 0 w 7650219"/>
              <a:gd name="connsiteY0" fmla="*/ 1850709 h 1912306"/>
              <a:gd name="connsiteX1" fmla="*/ 674727 w 7650219"/>
              <a:gd name="connsiteY1" fmla="*/ 1615727 h 1912306"/>
              <a:gd name="connsiteX2" fmla="*/ 952434 w 7650219"/>
              <a:gd name="connsiteY2" fmla="*/ 25 h 1912306"/>
              <a:gd name="connsiteX3" fmla="*/ 1292664 w 7650219"/>
              <a:gd name="connsiteY3" fmla="*/ 1654805 h 1912306"/>
              <a:gd name="connsiteX4" fmla="*/ 1873608 w 7650219"/>
              <a:gd name="connsiteY4" fmla="*/ 1847062 h 1912306"/>
              <a:gd name="connsiteX5" fmla="*/ 7650219 w 7650219"/>
              <a:gd name="connsiteY5" fmla="*/ 1843935 h 1912306"/>
              <a:gd name="connsiteX0" fmla="*/ 0 w 7650219"/>
              <a:gd name="connsiteY0" fmla="*/ 1850709 h 1868212"/>
              <a:gd name="connsiteX1" fmla="*/ 674727 w 7650219"/>
              <a:gd name="connsiteY1" fmla="*/ 1615727 h 1868212"/>
              <a:gd name="connsiteX2" fmla="*/ 952434 w 7650219"/>
              <a:gd name="connsiteY2" fmla="*/ 25 h 1868212"/>
              <a:gd name="connsiteX3" fmla="*/ 1292664 w 7650219"/>
              <a:gd name="connsiteY3" fmla="*/ 1654805 h 1868212"/>
              <a:gd name="connsiteX4" fmla="*/ 1873608 w 7650219"/>
              <a:gd name="connsiteY4" fmla="*/ 1847062 h 1868212"/>
              <a:gd name="connsiteX5" fmla="*/ 7650219 w 7650219"/>
              <a:gd name="connsiteY5" fmla="*/ 1843935 h 1868212"/>
              <a:gd name="connsiteX0" fmla="*/ 0 w 7650219"/>
              <a:gd name="connsiteY0" fmla="*/ 1850685 h 1868188"/>
              <a:gd name="connsiteX1" fmla="*/ 674727 w 7650219"/>
              <a:gd name="connsiteY1" fmla="*/ 1646965 h 1868188"/>
              <a:gd name="connsiteX2" fmla="*/ 952434 w 7650219"/>
              <a:gd name="connsiteY2" fmla="*/ 1 h 1868188"/>
              <a:gd name="connsiteX3" fmla="*/ 1292664 w 7650219"/>
              <a:gd name="connsiteY3" fmla="*/ 1654781 h 1868188"/>
              <a:gd name="connsiteX4" fmla="*/ 1873608 w 7650219"/>
              <a:gd name="connsiteY4" fmla="*/ 1847038 h 1868188"/>
              <a:gd name="connsiteX5" fmla="*/ 7650219 w 7650219"/>
              <a:gd name="connsiteY5" fmla="*/ 1843911 h 1868188"/>
              <a:gd name="connsiteX0" fmla="*/ 0 w 7650219"/>
              <a:gd name="connsiteY0" fmla="*/ 1835054 h 1851739"/>
              <a:gd name="connsiteX1" fmla="*/ 674727 w 7650219"/>
              <a:gd name="connsiteY1" fmla="*/ 1631334 h 1851739"/>
              <a:gd name="connsiteX2" fmla="*/ 952434 w 7650219"/>
              <a:gd name="connsiteY2" fmla="*/ 1 h 1851739"/>
              <a:gd name="connsiteX3" fmla="*/ 1292664 w 7650219"/>
              <a:gd name="connsiteY3" fmla="*/ 1639150 h 1851739"/>
              <a:gd name="connsiteX4" fmla="*/ 1873608 w 7650219"/>
              <a:gd name="connsiteY4" fmla="*/ 1831407 h 1851739"/>
              <a:gd name="connsiteX5" fmla="*/ 7650219 w 7650219"/>
              <a:gd name="connsiteY5" fmla="*/ 1828280 h 185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50219" h="1851739">
                <a:moveTo>
                  <a:pt x="0" y="1835054"/>
                </a:moveTo>
                <a:cubicBezTo>
                  <a:pt x="140568" y="1786100"/>
                  <a:pt x="515988" y="1937176"/>
                  <a:pt x="674727" y="1631334"/>
                </a:cubicBezTo>
                <a:cubicBezTo>
                  <a:pt x="833466" y="1325492"/>
                  <a:pt x="849445" y="-1302"/>
                  <a:pt x="952434" y="1"/>
                </a:cubicBezTo>
                <a:cubicBezTo>
                  <a:pt x="1055423" y="1304"/>
                  <a:pt x="1139135" y="1333916"/>
                  <a:pt x="1292664" y="1639150"/>
                </a:cubicBezTo>
                <a:cubicBezTo>
                  <a:pt x="1446193" y="1944384"/>
                  <a:pt x="1798754" y="1831147"/>
                  <a:pt x="1873608" y="1831407"/>
                </a:cubicBezTo>
                <a:lnTo>
                  <a:pt x="7650219" y="182828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3AB2018-F0B2-407D-A452-092C2717402A}"/>
              </a:ext>
            </a:extLst>
          </p:cNvPr>
          <p:cNvCxnSpPr>
            <a:cxnSpLocks/>
            <a:stCxn id="62" idx="2"/>
          </p:cNvCxnSpPr>
          <p:nvPr/>
        </p:nvCxnSpPr>
        <p:spPr>
          <a:xfrm flipH="1">
            <a:off x="2438401" y="4082370"/>
            <a:ext cx="6772" cy="183387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0F231828-63A1-4FA3-8566-D74969053D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09097" y="3465880"/>
                <a:ext cx="4605868" cy="90114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0F231828-63A1-4FA3-8566-D74969053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097" y="3465880"/>
                <a:ext cx="4605868" cy="901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80747074-059E-4DD8-B776-05735801367C}"/>
              </a:ext>
            </a:extLst>
          </p:cNvPr>
          <p:cNvSpPr/>
          <p:nvPr/>
        </p:nvSpPr>
        <p:spPr>
          <a:xfrm>
            <a:off x="7651211" y="4465010"/>
            <a:ext cx="4052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Stdev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of these distributions shrink as n grows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but we basically can never be sure of true accuracy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60167E9-BF05-4BE0-AE63-4B0C19F7768A}"/>
              </a:ext>
            </a:extLst>
          </p:cNvPr>
          <p:cNvCxnSpPr>
            <a:cxnSpLocks/>
            <a:endCxn id="68" idx="0"/>
          </p:cNvCxnSpPr>
          <p:nvPr/>
        </p:nvCxnSpPr>
        <p:spPr>
          <a:xfrm flipH="1">
            <a:off x="9677375" y="4204677"/>
            <a:ext cx="209088" cy="260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F9B0ABB-31DB-4433-8B08-28853E566298}"/>
              </a:ext>
            </a:extLst>
          </p:cNvPr>
          <p:cNvSpPr/>
          <p:nvPr/>
        </p:nvSpPr>
        <p:spPr>
          <a:xfrm>
            <a:off x="602826" y="4503957"/>
            <a:ext cx="9150773" cy="1408189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310 h 1282754"/>
              <a:gd name="connsiteX1" fmla="*/ 921173 w 9150773"/>
              <a:gd name="connsiteY1" fmla="*/ 1266764 h 1282754"/>
              <a:gd name="connsiteX2" fmla="*/ 3699281 w 9150773"/>
              <a:gd name="connsiteY2" fmla="*/ 1107851 h 1282754"/>
              <a:gd name="connsiteX3" fmla="*/ 4578773 w 9150773"/>
              <a:gd name="connsiteY3" fmla="*/ 150 h 1282754"/>
              <a:gd name="connsiteX4" fmla="*/ 6278880 w 9150773"/>
              <a:gd name="connsiteY4" fmla="*/ 1029698 h 1282754"/>
              <a:gd name="connsiteX5" fmla="*/ 8243146 w 9150773"/>
              <a:gd name="connsiteY5" fmla="*/ 1253217 h 1282754"/>
              <a:gd name="connsiteX6" fmla="*/ 9150773 w 9150773"/>
              <a:gd name="connsiteY6" fmla="*/ 1273537 h 1282754"/>
              <a:gd name="connsiteX0" fmla="*/ 0 w 9150773"/>
              <a:gd name="connsiteY0" fmla="*/ 1280162 h 1282606"/>
              <a:gd name="connsiteX1" fmla="*/ 921173 w 9150773"/>
              <a:gd name="connsiteY1" fmla="*/ 1266616 h 1282606"/>
              <a:gd name="connsiteX2" fmla="*/ 3699281 w 9150773"/>
              <a:gd name="connsiteY2" fmla="*/ 1107703 h 1282606"/>
              <a:gd name="connsiteX3" fmla="*/ 4578773 w 9150773"/>
              <a:gd name="connsiteY3" fmla="*/ 2 h 1282606"/>
              <a:gd name="connsiteX4" fmla="*/ 5512972 w 9150773"/>
              <a:gd name="connsiteY4" fmla="*/ 1115519 h 1282606"/>
              <a:gd name="connsiteX5" fmla="*/ 8243146 w 9150773"/>
              <a:gd name="connsiteY5" fmla="*/ 1253069 h 1282606"/>
              <a:gd name="connsiteX6" fmla="*/ 9150773 w 9150773"/>
              <a:gd name="connsiteY6" fmla="*/ 1273389 h 1282606"/>
              <a:gd name="connsiteX0" fmla="*/ 0 w 9150773"/>
              <a:gd name="connsiteY0" fmla="*/ 1405207 h 1407651"/>
              <a:gd name="connsiteX1" fmla="*/ 921173 w 9150773"/>
              <a:gd name="connsiteY1" fmla="*/ 1391661 h 1407651"/>
              <a:gd name="connsiteX2" fmla="*/ 3699281 w 9150773"/>
              <a:gd name="connsiteY2" fmla="*/ 1232748 h 1407651"/>
              <a:gd name="connsiteX3" fmla="*/ 4578773 w 9150773"/>
              <a:gd name="connsiteY3" fmla="*/ 1 h 1407651"/>
              <a:gd name="connsiteX4" fmla="*/ 5512972 w 9150773"/>
              <a:gd name="connsiteY4" fmla="*/ 1240564 h 1407651"/>
              <a:gd name="connsiteX5" fmla="*/ 8243146 w 9150773"/>
              <a:gd name="connsiteY5" fmla="*/ 1378114 h 1407651"/>
              <a:gd name="connsiteX6" fmla="*/ 9150773 w 9150773"/>
              <a:gd name="connsiteY6" fmla="*/ 1398434 h 1407651"/>
              <a:gd name="connsiteX0" fmla="*/ 0 w 9150773"/>
              <a:gd name="connsiteY0" fmla="*/ 1405206 h 1407650"/>
              <a:gd name="connsiteX1" fmla="*/ 921173 w 9150773"/>
              <a:gd name="connsiteY1" fmla="*/ 1391660 h 1407650"/>
              <a:gd name="connsiteX2" fmla="*/ 3699281 w 9150773"/>
              <a:gd name="connsiteY2" fmla="*/ 1232747 h 1407650"/>
              <a:gd name="connsiteX3" fmla="*/ 4578773 w 9150773"/>
              <a:gd name="connsiteY3" fmla="*/ 0 h 1407650"/>
              <a:gd name="connsiteX4" fmla="*/ 5395742 w 9150773"/>
              <a:gd name="connsiteY4" fmla="*/ 1232748 h 1407650"/>
              <a:gd name="connsiteX5" fmla="*/ 8243146 w 9150773"/>
              <a:gd name="connsiteY5" fmla="*/ 1378113 h 1407650"/>
              <a:gd name="connsiteX6" fmla="*/ 9150773 w 9150773"/>
              <a:gd name="connsiteY6" fmla="*/ 1398433 h 1407650"/>
              <a:gd name="connsiteX0" fmla="*/ 0 w 9150773"/>
              <a:gd name="connsiteY0" fmla="*/ 1405207 h 1408189"/>
              <a:gd name="connsiteX1" fmla="*/ 921173 w 9150773"/>
              <a:gd name="connsiteY1" fmla="*/ 1391661 h 1408189"/>
              <a:gd name="connsiteX2" fmla="*/ 3793066 w 9150773"/>
              <a:gd name="connsiteY2" fmla="*/ 1224933 h 1408189"/>
              <a:gd name="connsiteX3" fmla="*/ 4578773 w 9150773"/>
              <a:gd name="connsiteY3" fmla="*/ 1 h 1408189"/>
              <a:gd name="connsiteX4" fmla="*/ 5395742 w 9150773"/>
              <a:gd name="connsiteY4" fmla="*/ 1232749 h 1408189"/>
              <a:gd name="connsiteX5" fmla="*/ 8243146 w 9150773"/>
              <a:gd name="connsiteY5" fmla="*/ 1378114 h 1408189"/>
              <a:gd name="connsiteX6" fmla="*/ 9150773 w 9150773"/>
              <a:gd name="connsiteY6" fmla="*/ 1398434 h 1408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408189">
                <a:moveTo>
                  <a:pt x="0" y="1405207"/>
                </a:moveTo>
                <a:cubicBezTo>
                  <a:pt x="307058" y="1400692"/>
                  <a:pt x="288995" y="1421707"/>
                  <a:pt x="921173" y="1391661"/>
                </a:cubicBezTo>
                <a:cubicBezTo>
                  <a:pt x="1553351" y="1361615"/>
                  <a:pt x="3183466" y="1456876"/>
                  <a:pt x="3793066" y="1224933"/>
                </a:cubicBezTo>
                <a:cubicBezTo>
                  <a:pt x="4402666" y="992990"/>
                  <a:pt x="4311660" y="-1302"/>
                  <a:pt x="4578773" y="1"/>
                </a:cubicBezTo>
                <a:cubicBezTo>
                  <a:pt x="4845886" y="1304"/>
                  <a:pt x="4785013" y="1003064"/>
                  <a:pt x="5395742" y="1232749"/>
                </a:cubicBezTo>
                <a:cubicBezTo>
                  <a:pt x="6006471" y="1462434"/>
                  <a:pt x="7617308" y="1350500"/>
                  <a:pt x="8243146" y="1378114"/>
                </a:cubicBezTo>
                <a:cubicBezTo>
                  <a:pt x="8868984" y="1405728"/>
                  <a:pt x="8848231" y="1391661"/>
                  <a:pt x="9150773" y="1398434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A02FA4A-AE12-41AB-835E-3557DA16C213}"/>
              </a:ext>
            </a:extLst>
          </p:cNvPr>
          <p:cNvCxnSpPr>
            <a:cxnSpLocks/>
          </p:cNvCxnSpPr>
          <p:nvPr/>
        </p:nvCxnSpPr>
        <p:spPr>
          <a:xfrm>
            <a:off x="5184963" y="4417930"/>
            <a:ext cx="3382" cy="149124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88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0" grpId="0" animBg="1"/>
      <p:bldP spid="58" grpId="0" animBg="1"/>
      <p:bldP spid="62" grpId="0" animBg="1"/>
      <p:bldP spid="66" grpId="0"/>
      <p:bldP spid="68" grpId="0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5677747" cy="705059"/>
          </a:xfrm>
        </p:spPr>
        <p:txBody>
          <a:bodyPr>
            <a:normAutofit/>
          </a:bodyPr>
          <a:lstStyle/>
          <a:p>
            <a:r>
              <a:rPr lang="en-US" dirty="0"/>
              <a:t>Confidence Bounds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4117-C47A-4AD2-A536-014EEE703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499" y="853440"/>
            <a:ext cx="10250130" cy="1766714"/>
          </a:xfrm>
        </p:spPr>
        <p:txBody>
          <a:bodyPr>
            <a:normAutofit/>
          </a:bodyPr>
          <a:lstStyle/>
          <a:p>
            <a:r>
              <a:rPr lang="en-US" sz="2000" dirty="0"/>
              <a:t>We can’t know true accuracy of the model, but we can bound the true accuracy</a:t>
            </a:r>
          </a:p>
          <a:p>
            <a:pPr lvl="1"/>
            <a:r>
              <a:rPr lang="en-US" sz="1600" dirty="0"/>
              <a:t>Probability a model with true accuracy of 40% generated the observation around 8%</a:t>
            </a:r>
          </a:p>
          <a:p>
            <a:pPr lvl="1"/>
            <a:r>
              <a:rPr lang="en-US" sz="1600" dirty="0"/>
              <a:t>Probability some model with true accuracy between 35% and 45% generated the observation ~75%</a:t>
            </a:r>
          </a:p>
          <a:p>
            <a:pPr lvl="1"/>
            <a:r>
              <a:rPr lang="en-US" sz="1600" dirty="0"/>
              <a:t>Probability some model with true accuracy between 27.5% and 52.5% generated the observation is ~99% 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100%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6E82812-9F99-4BDB-8358-A351493FC7D8}"/>
              </a:ext>
            </a:extLst>
          </p:cNvPr>
          <p:cNvSpPr/>
          <p:nvPr/>
        </p:nvSpPr>
        <p:spPr>
          <a:xfrm>
            <a:off x="5059664" y="565235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3420399-6729-4372-9DA7-36A48248D1F6}"/>
              </a:ext>
            </a:extLst>
          </p:cNvPr>
          <p:cNvSpPr/>
          <p:nvPr/>
        </p:nvSpPr>
        <p:spPr>
          <a:xfrm>
            <a:off x="4687419" y="648886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938033" y="6479406"/>
            <a:ext cx="27990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Accuracy in a single test on 100 samples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cxnSpLocks/>
          </p:cNvCxnSpPr>
          <p:nvPr/>
        </p:nvCxnSpPr>
        <p:spPr>
          <a:xfrm>
            <a:off x="5656242" y="4353169"/>
            <a:ext cx="0" cy="154745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736473D-91EA-4B95-9792-19B4CD24C562}"/>
              </a:ext>
            </a:extLst>
          </p:cNvPr>
          <p:cNvCxnSpPr>
            <a:cxnSpLocks/>
          </p:cNvCxnSpPr>
          <p:nvPr/>
        </p:nvCxnSpPr>
        <p:spPr>
          <a:xfrm>
            <a:off x="4691439" y="4353169"/>
            <a:ext cx="0" cy="155591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50EEF3A-B7AC-44AD-A126-F23B0792A8E5}"/>
              </a:ext>
            </a:extLst>
          </p:cNvPr>
          <p:cNvCxnSpPr>
            <a:cxnSpLocks/>
          </p:cNvCxnSpPr>
          <p:nvPr/>
        </p:nvCxnSpPr>
        <p:spPr>
          <a:xfrm>
            <a:off x="6274055" y="4353169"/>
            <a:ext cx="0" cy="156672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55A9074-3B96-4519-A7FF-76612782FE96}"/>
              </a:ext>
            </a:extLst>
          </p:cNvPr>
          <p:cNvCxnSpPr>
            <a:cxnSpLocks/>
          </p:cNvCxnSpPr>
          <p:nvPr/>
        </p:nvCxnSpPr>
        <p:spPr>
          <a:xfrm>
            <a:off x="4108283" y="4353169"/>
            <a:ext cx="0" cy="156672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E39FAD1F-936D-4D92-81EE-D9324D227913}"/>
              </a:ext>
            </a:extLst>
          </p:cNvPr>
          <p:cNvSpPr/>
          <p:nvPr/>
        </p:nvSpPr>
        <p:spPr>
          <a:xfrm>
            <a:off x="1215455" y="2629270"/>
            <a:ext cx="41083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Add up the probability of all possibilities in this region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DADEAC7-E4E4-45E5-81A2-9F0A30788081}"/>
              </a:ext>
            </a:extLst>
          </p:cNvPr>
          <p:cNvCxnSpPr>
            <a:cxnSpLocks/>
          </p:cNvCxnSpPr>
          <p:nvPr/>
        </p:nvCxnSpPr>
        <p:spPr>
          <a:xfrm>
            <a:off x="3080553" y="2885883"/>
            <a:ext cx="1489250" cy="14283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BAC2D10-85F3-4887-9126-79EF6F466285}"/>
              </a:ext>
            </a:extLst>
          </p:cNvPr>
          <p:cNvCxnSpPr>
            <a:cxnSpLocks/>
          </p:cNvCxnSpPr>
          <p:nvPr/>
        </p:nvCxnSpPr>
        <p:spPr>
          <a:xfrm>
            <a:off x="3080553" y="2885719"/>
            <a:ext cx="993074" cy="14799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Content Placeholder 2">
                <a:extLst>
                  <a:ext uri="{FF2B5EF4-FFF2-40B4-BE49-F238E27FC236}">
                    <a16:creationId xmlns:a16="http://schemas.microsoft.com/office/drawing/2014/main" id="{3A0B38FB-DF34-444A-9635-61BEACE6B1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2199" y="3587763"/>
                <a:ext cx="3285137" cy="7380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/>
                  <a:t>Upper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160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/>
                  <a:t>Lower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smtClean="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1600" smtClean="0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600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Content Placeholder 2">
                <a:extLst>
                  <a:ext uri="{FF2B5EF4-FFF2-40B4-BE49-F238E27FC236}">
                    <a16:creationId xmlns:a16="http://schemas.microsoft.com/office/drawing/2014/main" id="{3A0B38FB-DF34-444A-9635-61BEACE6B1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199" y="3587763"/>
                <a:ext cx="3285137" cy="738024"/>
              </a:xfrm>
              <a:prstGeom prst="rect">
                <a:avLst/>
              </a:prstGeom>
              <a:blipFill>
                <a:blip r:embed="rId2"/>
                <a:stretch>
                  <a:fillRect l="-928" t="-4959" b="-3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9" name="Table 88">
                <a:extLst>
                  <a:ext uri="{FF2B5EF4-FFF2-40B4-BE49-F238E27FC236}">
                    <a16:creationId xmlns:a16="http://schemas.microsoft.com/office/drawing/2014/main" id="{C419910E-C6E7-4F53-88D0-B702F56AE9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7366228"/>
                  </p:ext>
                </p:extLst>
              </p:nvPr>
            </p:nvGraphicFramePr>
            <p:xfrm>
              <a:off x="7709246" y="4342724"/>
              <a:ext cx="3556668" cy="548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9167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2729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2729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9" name="Table 88">
                <a:extLst>
                  <a:ext uri="{FF2B5EF4-FFF2-40B4-BE49-F238E27FC236}">
                    <a16:creationId xmlns:a16="http://schemas.microsoft.com/office/drawing/2014/main" id="{C419910E-C6E7-4F53-88D0-B702F56AE9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7366228"/>
                  </p:ext>
                </p:extLst>
              </p:nvPr>
            </p:nvGraphicFramePr>
            <p:xfrm>
              <a:off x="7709246" y="4342724"/>
              <a:ext cx="3556668" cy="548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9167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85" t="-104444" r="-30205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7437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3DC6E1B-CD79-4C86-9D96-9C81B6A626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0395380"/>
                  </p:ext>
                </p:extLst>
              </p:nvPr>
            </p:nvGraphicFramePr>
            <p:xfrm>
              <a:off x="737381" y="1119972"/>
              <a:ext cx="6054966" cy="2809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09161">
                      <a:extLst>
                        <a:ext uri="{9D8B030D-6E8A-4147-A177-3AD203B41FA5}">
                          <a16:colId xmlns:a16="http://schemas.microsoft.com/office/drawing/2014/main" val="3301398851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5416562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02400688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99766263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3770997319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196518271"/>
                        </a:ext>
                      </a:extLst>
                    </a:gridCol>
                  </a:tblGrid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# correct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Accuracy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𝐴𝑐𝑐𝑢𝑟𝑎𝑐𝑦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Interval Width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9781955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3.5707%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6.998%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17317622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1.5811%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3.099%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1663103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0.433%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1.117%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95904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3DC6E1B-CD79-4C86-9D96-9C81B6A626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0395380"/>
                  </p:ext>
                </p:extLst>
              </p:nvPr>
            </p:nvGraphicFramePr>
            <p:xfrm>
              <a:off x="737381" y="1119972"/>
              <a:ext cx="6054966" cy="2809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09161">
                      <a:extLst>
                        <a:ext uri="{9D8B030D-6E8A-4147-A177-3AD203B41FA5}">
                          <a16:colId xmlns:a16="http://schemas.microsoft.com/office/drawing/2014/main" val="3301398851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5416562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02400688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99766263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3770997319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196518271"/>
                        </a:ext>
                      </a:extLst>
                    </a:gridCol>
                  </a:tblGrid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# correct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Accuracy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424" t="-862" r="-202424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Interval Width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9781955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3.5707%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6.998%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17317622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1.5811%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3.099%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1663103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0.433%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1.117%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95904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7AC57339-71AC-43FC-92B4-184875DD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2616"/>
          </a:xfrm>
        </p:spPr>
        <p:txBody>
          <a:bodyPr/>
          <a:lstStyle/>
          <a:p>
            <a:r>
              <a:rPr lang="en-US" dirty="0"/>
              <a:t>Confidence Interval 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A0C23B0-9E34-422D-85E7-67D0F446EF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7701755" y="611538"/>
                <a:ext cx="2960751" cy="9011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𝐴𝑐𝑐𝑢𝑟𝑎𝑐𝑦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𝐶𝑜𝑟𝑟𝑒𝑐𝑡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A0C23B0-9E34-422D-85E7-67D0F446EF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701755" y="611538"/>
                <a:ext cx="2960751" cy="90114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539FA705-890A-4BBA-B9F7-6568A9C2AA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42002" y="1702695"/>
                <a:ext cx="4284275" cy="901147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539FA705-890A-4BBA-B9F7-6568A9C2A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002" y="1702695"/>
                <a:ext cx="4284275" cy="9011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CFFA2CC-0370-4C83-8932-85297FAAC8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778453"/>
                  </p:ext>
                </p:extLst>
              </p:nvPr>
            </p:nvGraphicFramePr>
            <p:xfrm>
              <a:off x="7967478" y="4464297"/>
              <a:ext cx="4114764" cy="79261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396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CFFA2CC-0370-4C83-8932-85297FAAC8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778453"/>
                  </p:ext>
                </p:extLst>
              </p:nvPr>
            </p:nvGraphicFramePr>
            <p:xfrm>
              <a:off x="7967478" y="4464297"/>
              <a:ext cx="4114764" cy="79261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396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183" t="-103077" r="-301183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74913056-4E39-40C1-92EE-825F5E02FF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56565" y="3017286"/>
                <a:ext cx="3995824" cy="8234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Upper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Lower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baseline="-250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74913056-4E39-40C1-92EE-825F5E02F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565" y="3017286"/>
                <a:ext cx="3995824" cy="823428"/>
              </a:xfrm>
              <a:prstGeom prst="rect">
                <a:avLst/>
              </a:prstGeom>
              <a:blipFill>
                <a:blip r:embed="rId6"/>
                <a:stretch>
                  <a:fillRect l="-1679" t="-6667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4182C4D1-F8FD-4AD5-9CD7-D1AF13E22732}"/>
              </a:ext>
            </a:extLst>
          </p:cNvPr>
          <p:cNvGrpSpPr/>
          <p:nvPr/>
        </p:nvGrpSpPr>
        <p:grpSpPr>
          <a:xfrm>
            <a:off x="522452" y="6118659"/>
            <a:ext cx="7445026" cy="348963"/>
            <a:chOff x="1060557" y="6305975"/>
            <a:chExt cx="9686077" cy="499318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454068-C8ED-4BC5-BCB6-C752B08E14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B2527B-09EC-4E86-AADC-E6D9864F47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C2C272E-922F-4DDC-85AF-FFEEAD4809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621257A-9D3E-46CA-B9DE-58944FB450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BD3612D-4E98-4CCB-AFCA-8829092C4D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074A21-BD3C-4DE6-B81F-A07984D98D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DDCD1CE-00CC-449C-A221-920A054A5C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B67B452-FBC5-45F5-B0B3-7A4E4E979A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4953DB4-ECFF-49FD-8E70-BF08331F30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95042F2-321F-4A2D-B306-E1DEFD2621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3B2B7D4-239F-441E-8A3A-F6C83FB19C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4949240-C516-4D84-83DA-652CA13DB1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A6FE4D5-14D5-42B2-808F-9492FDF063CF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A3CCE22-BDE3-45D1-B2C5-E72081B7D1F7}"/>
                </a:ext>
              </a:extLst>
            </p:cNvPr>
            <p:cNvSpPr txBox="1"/>
            <p:nvPr/>
          </p:nvSpPr>
          <p:spPr>
            <a:xfrm>
              <a:off x="1951253" y="6470232"/>
              <a:ext cx="502269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3A11283-BA6D-4AA1-BACF-E72C845061E6}"/>
                </a:ext>
              </a:extLst>
            </p:cNvPr>
            <p:cNvSpPr txBox="1"/>
            <p:nvPr/>
          </p:nvSpPr>
          <p:spPr>
            <a:xfrm>
              <a:off x="2865645" y="6473625"/>
              <a:ext cx="50225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8A8481C-9EBA-494E-808A-08EAD1A4BC6A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59112-59E7-4544-BE35-1FB3CA09C8DF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47571D2-E250-4AF3-A266-42DC8318FF2C}"/>
                </a:ext>
              </a:extLst>
            </p:cNvPr>
            <p:cNvSpPr txBox="1"/>
            <p:nvPr/>
          </p:nvSpPr>
          <p:spPr>
            <a:xfrm>
              <a:off x="5602019" y="6475004"/>
              <a:ext cx="50900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B286A23-70EE-45C5-9C6B-CB85498D3110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364BA81-2FD7-4946-85B3-F6B3CC0DA6F8}"/>
                </a:ext>
              </a:extLst>
            </p:cNvPr>
            <p:cNvSpPr txBox="1"/>
            <p:nvPr/>
          </p:nvSpPr>
          <p:spPr>
            <a:xfrm>
              <a:off x="7424058" y="6469229"/>
              <a:ext cx="517348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3DB1A19-8B70-4991-9F4B-E6AD573C4F21}"/>
                </a:ext>
              </a:extLst>
            </p:cNvPr>
            <p:cNvSpPr txBox="1"/>
            <p:nvPr/>
          </p:nvSpPr>
          <p:spPr>
            <a:xfrm>
              <a:off x="8346812" y="6469229"/>
              <a:ext cx="517348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B909C2A-086E-4CEE-9D4D-0F3F82B1AB47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46D6620-B351-4A92-BCE5-D94EA03430A0}"/>
                </a:ext>
              </a:extLst>
            </p:cNvPr>
            <p:cNvSpPr txBox="1"/>
            <p:nvPr/>
          </p:nvSpPr>
          <p:spPr>
            <a:xfrm>
              <a:off x="10168569" y="6475003"/>
              <a:ext cx="57806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8F223F6-40D6-4C5E-9055-C4ED9D670DB4}"/>
              </a:ext>
            </a:extLst>
          </p:cNvPr>
          <p:cNvSpPr/>
          <p:nvPr/>
        </p:nvSpPr>
        <p:spPr>
          <a:xfrm>
            <a:off x="5906683" y="1953749"/>
            <a:ext cx="755374" cy="44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799AF4-2ECE-478E-88BF-76A7F23B924A}"/>
              </a:ext>
            </a:extLst>
          </p:cNvPr>
          <p:cNvSpPr/>
          <p:nvPr/>
        </p:nvSpPr>
        <p:spPr>
          <a:xfrm>
            <a:off x="5906683" y="2654833"/>
            <a:ext cx="755374" cy="44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0390A66-E67E-4439-A6BB-92C005B93042}"/>
              </a:ext>
            </a:extLst>
          </p:cNvPr>
          <p:cNvSpPr/>
          <p:nvPr/>
        </p:nvSpPr>
        <p:spPr>
          <a:xfrm>
            <a:off x="5883615" y="3345870"/>
            <a:ext cx="755374" cy="44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69D80A-A4D0-4087-9B78-16A37866A6BB}"/>
              </a:ext>
            </a:extLst>
          </p:cNvPr>
          <p:cNvSpPr/>
          <p:nvPr/>
        </p:nvSpPr>
        <p:spPr>
          <a:xfrm>
            <a:off x="706375" y="2532085"/>
            <a:ext cx="6127240" cy="825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2AB5CE-9575-499D-B35A-037F819E3FC2}"/>
              </a:ext>
            </a:extLst>
          </p:cNvPr>
          <p:cNvSpPr/>
          <p:nvPr/>
        </p:nvSpPr>
        <p:spPr>
          <a:xfrm>
            <a:off x="643645" y="3229522"/>
            <a:ext cx="6216716" cy="825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6" grpId="0" animBg="1"/>
      <p:bldP spid="37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1756</Words>
  <Application>Microsoft Office PowerPoint</Application>
  <PresentationFormat>Widescreen</PresentationFormat>
  <Paragraphs>436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Bounds and Comparing Models</vt:lpstr>
      <vt:lpstr>How Good is a Model?</vt:lpstr>
      <vt:lpstr>What Does Good Mean? </vt:lpstr>
      <vt:lpstr>A Little Bit of Statistics</vt:lpstr>
      <vt:lpstr>Using the Normal Distribution</vt:lpstr>
      <vt:lpstr>Intuition about the Normal Distribution</vt:lpstr>
      <vt:lpstr>So How Accurate is my Model?</vt:lpstr>
      <vt:lpstr>Confidence Bounds</vt:lpstr>
      <vt:lpstr>Confidence Interval Examples</vt:lpstr>
      <vt:lpstr>Summary of Error Bounds</vt:lpstr>
      <vt:lpstr>Comparing Models</vt:lpstr>
      <vt:lpstr>Comparing Models using Confidence Intervals</vt:lpstr>
      <vt:lpstr>One Sided Bounds</vt:lpstr>
      <vt:lpstr>Using Bounds to Make Decisions</vt:lpstr>
      <vt:lpstr>Machine Learning Does LOTS of Tests</vt:lpstr>
      <vt:lpstr>Finding Hyperparameters with Cross Validation</vt:lpstr>
      <vt:lpstr>Cross Validation pseudo-code</vt:lpstr>
      <vt:lpstr>When to use cross validation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Models Part 2</dc:title>
  <dc:creator>Geoff Hulten</dc:creator>
  <cp:lastModifiedBy>Geoff Hulten</cp:lastModifiedBy>
  <cp:revision>99</cp:revision>
  <dcterms:created xsi:type="dcterms:W3CDTF">2018-09-29T21:20:10Z</dcterms:created>
  <dcterms:modified xsi:type="dcterms:W3CDTF">2019-10-15T21:40:35Z</dcterms:modified>
</cp:coreProperties>
</file>